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72" r:id="rId6"/>
    <p:sldId id="273" r:id="rId7"/>
    <p:sldId id="271" r:id="rId8"/>
    <p:sldId id="274" r:id="rId9"/>
    <p:sldId id="280" r:id="rId10"/>
    <p:sldId id="276" r:id="rId11"/>
    <p:sldId id="281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0"/>
    <a:srgbClr val="00A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036AA-3FD2-49D2-AC9B-B60A49311BDF}" type="datetimeFigureOut">
              <a:rPr lang="sl-SI" smtClean="0"/>
              <a:t>10. 12. 2020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AE27E-A0CB-4E36-AC57-4636E1B698EA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2914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3A70"/>
                </a:solidFill>
              </a:defRPr>
            </a:lvl1pPr>
          </a:lstStyle>
          <a:p>
            <a:r>
              <a:rPr lang="sl-SI" dirty="0"/>
              <a:t>Naslov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Podnaslov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>
          <a:xfrm>
            <a:off x="4991100" y="635634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510A8C-1A49-4FE9-BEA4-ED173650C543}" type="datetimeFigureOut">
              <a:rPr lang="sl-SI" smtClean="0"/>
              <a:pPr/>
              <a:t>10. 12. 2020</a:t>
            </a:fld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ACEA2F-2B68-46E6-9C82-C0F67C2046DC}" type="slidenum">
              <a:rPr lang="sl-SI" smtClean="0"/>
              <a:pPr/>
              <a:t>‹N°›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500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500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0470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9002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081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1019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rgbClr val="00A9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3A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5295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744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652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238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Zaključek s kontaktnimi podat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3A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Kontaktni podatki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>
          <a:xfrm>
            <a:off x="4991100" y="635634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510A8C-1A49-4FE9-BEA4-ED173650C543}" type="datetimeFigureOut">
              <a:rPr lang="sl-SI" smtClean="0"/>
              <a:pPr/>
              <a:t>10. 12. 2020</a:t>
            </a:fld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ACEA2F-2B68-46E6-9C82-C0F67C2046DC}" type="slidenum">
              <a:rPr lang="sl-SI" smtClean="0"/>
              <a:pPr/>
              <a:t>‹N°›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138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86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ključ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EA2F-2B68-46E6-9C82-C0F67C2046DC}" type="slidenum">
              <a:rPr lang="sl-SI" smtClean="0"/>
              <a:t>‹N°›</a:t>
            </a:fld>
            <a:endParaRPr lang="sl-SI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838200" y="2641397"/>
            <a:ext cx="10515600" cy="1325563"/>
          </a:xfrm>
        </p:spPr>
        <p:txBody>
          <a:bodyPr/>
          <a:lstStyle>
            <a:lvl1pPr algn="ctr">
              <a:defRPr b="1">
                <a:solidFill>
                  <a:srgbClr val="003A70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209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835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ACEA2F-2B68-46E6-9C82-C0F67C2046DC}" type="slidenum">
              <a:rPr lang="sl-SI" smtClean="0"/>
              <a:pPr/>
              <a:t>‹N°›</a:t>
            </a:fld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209681"/>
            <a:ext cx="3024000" cy="51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9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61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A7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A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A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A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A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A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bskelasavic@fzab.si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sl-SI" sz="8800" dirty="0"/>
            </a:br>
            <a:r>
              <a:rPr lang="en-US" sz="4000" dirty="0"/>
              <a:t>Impact of Covid-19 crisis on nursing education in Europe</a:t>
            </a:r>
            <a:r>
              <a:rPr lang="sl-SI" sz="4000" dirty="0"/>
              <a:t> – </a:t>
            </a:r>
            <a:r>
              <a:rPr lang="en-GB" sz="4000" dirty="0"/>
              <a:t>Experiences from Slovenia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92574"/>
          </a:xfrm>
        </p:spPr>
        <p:txBody>
          <a:bodyPr>
            <a:normAutofit fontScale="92500" lnSpcReduction="10000"/>
          </a:bodyPr>
          <a:lstStyle/>
          <a:p>
            <a:endParaRPr lang="sl-SI" dirty="0"/>
          </a:p>
          <a:p>
            <a:r>
              <a:rPr lang="en-GB" dirty="0"/>
              <a:t>Prof Dr Brigita Skela Savič </a:t>
            </a:r>
            <a:r>
              <a:rPr lang="en-GB" sz="1800" i="1" dirty="0"/>
              <a:t>(PhD, MPhil, BA, RN)</a:t>
            </a:r>
          </a:p>
          <a:p>
            <a:r>
              <a:rPr lang="en-GB" sz="1900" i="1" dirty="0"/>
              <a:t>Angela </a:t>
            </a:r>
            <a:r>
              <a:rPr lang="en-GB" sz="1900" i="1" dirty="0" err="1"/>
              <a:t>Boškin</a:t>
            </a:r>
            <a:r>
              <a:rPr lang="en-GB" sz="1900" i="1" dirty="0"/>
              <a:t> Faculty of Health Care</a:t>
            </a:r>
            <a:r>
              <a:rPr lang="sl-SI" sz="1900" i="1" dirty="0"/>
              <a:t>, </a:t>
            </a:r>
            <a:r>
              <a:rPr lang="sl-SI" sz="1900" i="1" dirty="0" err="1"/>
              <a:t>Slovenia</a:t>
            </a:r>
            <a:endParaRPr lang="en-GB" sz="1900" i="1" dirty="0"/>
          </a:p>
          <a:p>
            <a:r>
              <a:rPr lang="en-GB" sz="1900" i="1" dirty="0"/>
              <a:t>ICN </a:t>
            </a:r>
            <a:r>
              <a:rPr lang="sl-SI" sz="1900" i="1" dirty="0"/>
              <a:t>- </a:t>
            </a:r>
            <a:r>
              <a:rPr lang="en-GB" sz="1900" i="1" dirty="0"/>
              <a:t>Board member</a:t>
            </a:r>
          </a:p>
          <a:p>
            <a:r>
              <a:rPr lang="en-GB" sz="1900" i="1" dirty="0"/>
              <a:t>FINE </a:t>
            </a:r>
            <a:r>
              <a:rPr lang="sl-SI" sz="1900" i="1" dirty="0"/>
              <a:t>- </a:t>
            </a:r>
            <a:r>
              <a:rPr lang="en-GB" sz="1900" i="1" dirty="0"/>
              <a:t>Advisory board member</a:t>
            </a:r>
          </a:p>
          <a:p>
            <a:endParaRPr lang="en-GB" dirty="0"/>
          </a:p>
          <a:p>
            <a:r>
              <a:rPr lang="en-GB" dirty="0"/>
              <a:t>Webinar FINE 11 December 2020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160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1D1FB9-A838-4BD3-88FB-8354BD61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5" y="18255"/>
            <a:ext cx="11277601" cy="949933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dirty="0" err="1">
                <a:solidFill>
                  <a:srgbClr val="00B0F0"/>
                </a:solidFill>
              </a:rPr>
              <a:t>Situation</a:t>
            </a:r>
            <a:r>
              <a:rPr lang="sl-SI" sz="3600" dirty="0">
                <a:solidFill>
                  <a:srgbClr val="00B0F0"/>
                </a:solidFill>
              </a:rPr>
              <a:t> </a:t>
            </a:r>
            <a:r>
              <a:rPr lang="sl-SI" sz="3600" dirty="0" err="1">
                <a:solidFill>
                  <a:srgbClr val="00B0F0"/>
                </a:solidFill>
              </a:rPr>
              <a:t>nursing</a:t>
            </a:r>
            <a:r>
              <a:rPr lang="sl-SI" sz="3600" dirty="0">
                <a:solidFill>
                  <a:srgbClr val="00B0F0"/>
                </a:solidFill>
              </a:rPr>
              <a:t> </a:t>
            </a:r>
            <a:r>
              <a:rPr lang="sl-SI" sz="3600" dirty="0" err="1">
                <a:solidFill>
                  <a:srgbClr val="00B0F0"/>
                </a:solidFill>
              </a:rPr>
              <a:t>education</a:t>
            </a:r>
            <a:r>
              <a:rPr lang="sl-SI" sz="3600" dirty="0">
                <a:solidFill>
                  <a:srgbClr val="00B0F0"/>
                </a:solidFill>
              </a:rPr>
              <a:t> in </a:t>
            </a:r>
            <a:r>
              <a:rPr lang="sl-SI" sz="3600" dirty="0" err="1">
                <a:solidFill>
                  <a:srgbClr val="00B0F0"/>
                </a:solidFill>
              </a:rPr>
              <a:t>Slovenia</a:t>
            </a:r>
            <a:r>
              <a:rPr lang="sl-SI" sz="3600" dirty="0">
                <a:solidFill>
                  <a:srgbClr val="00B0F0"/>
                </a:solidFill>
              </a:rPr>
              <a:t> – #COVID19</a:t>
            </a:r>
            <a:endParaRPr lang="en-GB" sz="3600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214996-2AB8-4B2F-9040-FFAC5C12B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2" y="1030941"/>
            <a:ext cx="7324166" cy="5307388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The first wave of the epidemic</a:t>
            </a:r>
          </a:p>
          <a:p>
            <a:pPr lvl="1"/>
            <a:r>
              <a:rPr lang="sl-SI" sz="2200" dirty="0"/>
              <a:t>D</a:t>
            </a:r>
            <a:r>
              <a:rPr lang="en-US" sz="2200" dirty="0" err="1"/>
              <a:t>uration</a:t>
            </a:r>
            <a:r>
              <a:rPr lang="en-US" sz="2200" dirty="0"/>
              <a:t> of the epidemic</a:t>
            </a:r>
            <a:r>
              <a:rPr lang="sl-SI" sz="2200" dirty="0"/>
              <a:t>: </a:t>
            </a:r>
            <a:r>
              <a:rPr lang="en-US" sz="2200" dirty="0"/>
              <a:t>March 12 to May 31. 2020</a:t>
            </a:r>
            <a:endParaRPr lang="sl-SI" sz="2200" dirty="0"/>
          </a:p>
          <a:p>
            <a:pPr lvl="1"/>
            <a:r>
              <a:rPr lang="en-GB" sz="2200" dirty="0"/>
              <a:t>Complete closure of the country – total lockdown (3 weeks).</a:t>
            </a:r>
          </a:p>
          <a:p>
            <a:pPr lvl="1"/>
            <a:r>
              <a:rPr lang="en-GB" sz="2200" dirty="0"/>
              <a:t>All lectures and seminars were remote to start of June; the same knowledge test</a:t>
            </a:r>
            <a:r>
              <a:rPr lang="sl-SI" sz="2200" dirty="0"/>
              <a:t>s</a:t>
            </a:r>
            <a:r>
              <a:rPr lang="en-GB" sz="2200" dirty="0"/>
              <a:t>.</a:t>
            </a:r>
          </a:p>
          <a:p>
            <a:pPr lvl="1"/>
            <a:r>
              <a:rPr lang="en-GB" sz="2200" dirty="0"/>
              <a:t>Health facilities refused to allow students to attend clinical training</a:t>
            </a:r>
            <a:r>
              <a:rPr lang="sl-SI" sz="2200" dirty="0"/>
              <a:t> </a:t>
            </a:r>
            <a:r>
              <a:rPr lang="sl-SI" sz="2200" dirty="0" err="1"/>
              <a:t>for</a:t>
            </a:r>
            <a:r>
              <a:rPr lang="sl-SI" sz="2200" dirty="0"/>
              <a:t> 6 </a:t>
            </a:r>
            <a:r>
              <a:rPr lang="sl-SI" sz="2200" dirty="0" err="1"/>
              <a:t>weeks</a:t>
            </a:r>
            <a:r>
              <a:rPr lang="sl-SI" sz="2200" dirty="0"/>
              <a:t>,</a:t>
            </a:r>
          </a:p>
          <a:p>
            <a:pPr lvl="2"/>
            <a:r>
              <a:rPr lang="en-US" dirty="0">
                <a:highlight>
                  <a:srgbClr val="C0C0C0"/>
                </a:highlight>
              </a:rPr>
              <a:t>students made up for missing clinical training during the summer</a:t>
            </a:r>
            <a:r>
              <a:rPr lang="sl-SI" dirty="0">
                <a:highlight>
                  <a:srgbClr val="C0C0C0"/>
                </a:highlight>
              </a:rPr>
              <a:t>, </a:t>
            </a:r>
            <a:r>
              <a:rPr lang="en-US" dirty="0">
                <a:highlight>
                  <a:srgbClr val="C0C0C0"/>
                </a:highlight>
              </a:rPr>
              <a:t> </a:t>
            </a:r>
            <a:endParaRPr lang="sl-SI" dirty="0">
              <a:highlight>
                <a:srgbClr val="C0C0C0"/>
              </a:highlight>
            </a:endParaRPr>
          </a:p>
          <a:p>
            <a:pPr lvl="2"/>
            <a:r>
              <a:rPr lang="sl-SI" sz="2200" dirty="0"/>
              <a:t>f</a:t>
            </a:r>
            <a:r>
              <a:rPr lang="en-GB" sz="2200" dirty="0" err="1"/>
              <a:t>aculties</a:t>
            </a:r>
            <a:r>
              <a:rPr lang="en-GB" sz="2200" dirty="0"/>
              <a:t> had to pay the cost of protective equipment for students or provide protective equipment to train students in health care facilities.</a:t>
            </a:r>
          </a:p>
          <a:p>
            <a:pPr lvl="1"/>
            <a:endParaRPr lang="sl-SI" dirty="0"/>
          </a:p>
          <a:p>
            <a:pPr lvl="1"/>
            <a:r>
              <a:rPr lang="en-GB" b="1" i="1" dirty="0">
                <a:solidFill>
                  <a:schemeClr val="tx1"/>
                </a:solidFill>
                <a:highlight>
                  <a:srgbClr val="FFFF00"/>
                </a:highlight>
              </a:rPr>
              <a:t>Comments for better understanding situation:</a:t>
            </a:r>
          </a:p>
          <a:p>
            <a:pPr lvl="2"/>
            <a:r>
              <a:rPr lang="en-GB" sz="1900" i="1" dirty="0">
                <a:solidFill>
                  <a:schemeClr val="tx1"/>
                </a:solidFill>
              </a:rPr>
              <a:t>Faculties must pay health care institutions mentoring hours when working with nursing students</a:t>
            </a:r>
            <a:r>
              <a:rPr lang="sl-SI" sz="1900" i="1" dirty="0">
                <a:solidFill>
                  <a:schemeClr val="tx1"/>
                </a:solidFill>
              </a:rPr>
              <a:t> </a:t>
            </a:r>
            <a:r>
              <a:rPr lang="sl-SI" sz="1900" i="1" dirty="0" err="1">
                <a:solidFill>
                  <a:schemeClr val="tx1"/>
                </a:solidFill>
              </a:rPr>
              <a:t>each</a:t>
            </a:r>
            <a:r>
              <a:rPr lang="sl-SI" sz="1900" i="1" dirty="0">
                <a:solidFill>
                  <a:schemeClr val="tx1"/>
                </a:solidFill>
              </a:rPr>
              <a:t> </a:t>
            </a:r>
            <a:r>
              <a:rPr lang="sl-SI" sz="1900" i="1" dirty="0" err="1">
                <a:solidFill>
                  <a:schemeClr val="tx1"/>
                </a:solidFill>
              </a:rPr>
              <a:t>year</a:t>
            </a:r>
            <a:r>
              <a:rPr lang="en-GB" sz="1900" i="1" dirty="0">
                <a:solidFill>
                  <a:schemeClr val="tx1"/>
                </a:solidFill>
              </a:rPr>
              <a:t>.</a:t>
            </a:r>
          </a:p>
          <a:p>
            <a:pPr lvl="2"/>
            <a:r>
              <a:rPr lang="en-GB" sz="1900" i="1" dirty="0">
                <a:solidFill>
                  <a:schemeClr val="tx1"/>
                </a:solidFill>
              </a:rPr>
              <a:t>Faculties prepare free annual trainings for mentors from clinical settings to improve approaches and skills in working with students. </a:t>
            </a:r>
          </a:p>
          <a:p>
            <a:endParaRPr lang="sl-SI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pic>
        <p:nvPicPr>
          <p:cNvPr id="4" name="Picture 5" descr="mma_bin">
            <a:extLst>
              <a:ext uri="{FF2B5EF4-FFF2-40B4-BE49-F238E27FC236}">
                <a16:creationId xmlns:a16="http://schemas.microsoft.com/office/drawing/2014/main" id="{AA18A21A-05DE-4EF1-980F-86F035327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612" y="1197279"/>
            <a:ext cx="4347112" cy="434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743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252831A-E94A-41BC-8804-AD95159EB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51013"/>
            <a:ext cx="5323914" cy="6365222"/>
          </a:xfrm>
        </p:spPr>
        <p:txBody>
          <a:bodyPr>
            <a:normAutofit lnSpcReduction="10000"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The second wave of the epidemic</a:t>
            </a:r>
          </a:p>
          <a:p>
            <a:pPr lvl="1"/>
            <a:r>
              <a:rPr lang="en-GB" sz="2000" dirty="0"/>
              <a:t>Still ongoing, we have the highest mortality rate in Europe, the epidemic is not under control;</a:t>
            </a:r>
          </a:p>
          <a:p>
            <a:pPr lvl="1"/>
            <a:r>
              <a:rPr lang="en-GB" sz="2000" dirty="0"/>
              <a:t>remote pedagogical process;</a:t>
            </a:r>
          </a:p>
          <a:p>
            <a:pPr lvl="1"/>
            <a:r>
              <a:rPr lang="en-GB" sz="2000" dirty="0"/>
              <a:t>ban on exercises in simulation laboratories;</a:t>
            </a:r>
          </a:p>
          <a:p>
            <a:pPr lvl="1"/>
            <a:r>
              <a:rPr lang="en-GB" sz="2000" dirty="0"/>
              <a:t>refusal of clinical training for students, but </a:t>
            </a:r>
          </a:p>
          <a:p>
            <a:pPr lvl="2"/>
            <a:r>
              <a:rPr lang="en-GB" dirty="0"/>
              <a:t>a call for volunteers to help hospitals and nursing homes</a:t>
            </a:r>
            <a:r>
              <a:rPr lang="sl-SI" dirty="0"/>
              <a:t>.</a:t>
            </a:r>
            <a:endParaRPr lang="en-GB" dirty="0"/>
          </a:p>
          <a:p>
            <a:r>
              <a:rPr lang="en-GB" sz="2400" b="1" dirty="0">
                <a:solidFill>
                  <a:srgbClr val="FF0000"/>
                </a:solidFill>
              </a:rPr>
              <a:t>Faculties still have problems with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GB" sz="2200" dirty="0"/>
              <a:t>protective equipment</a:t>
            </a:r>
            <a:r>
              <a:rPr lang="sl-SI" sz="2200" dirty="0"/>
              <a:t>,</a:t>
            </a:r>
            <a:endParaRPr lang="en-GB" sz="2200" dirty="0"/>
          </a:p>
          <a:p>
            <a:pPr marL="914400" lvl="1" indent="-457200">
              <a:buFont typeface="+mj-lt"/>
              <a:buAutoNum type="arabicParenR"/>
            </a:pPr>
            <a:r>
              <a:rPr lang="en-US" sz="2200" dirty="0"/>
              <a:t>by accepting students into clinical settings</a:t>
            </a:r>
            <a:r>
              <a:rPr lang="en-GB" sz="2200" dirty="0"/>
              <a:t>,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200" dirty="0"/>
              <a:t>by testing students in clinical settings, who pays for the test</a:t>
            </a:r>
            <a:r>
              <a:rPr lang="sl-SI" sz="2200" dirty="0"/>
              <a:t>,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200" dirty="0"/>
              <a:t>pressure from the Nursing Chamber to recognize volunteering as a clinical practice</a:t>
            </a:r>
            <a:r>
              <a:rPr lang="en-GB" sz="2200" dirty="0"/>
              <a:t>  </a:t>
            </a:r>
            <a:endParaRPr lang="en-GB" sz="2200" b="1" dirty="0"/>
          </a:p>
          <a:p>
            <a:endParaRPr lang="en-GB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70A1A839-F7BF-42EA-B217-9C538FC300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914" y="1027513"/>
            <a:ext cx="6804212" cy="480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79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E44C48-2D13-49CE-9927-89E2EB23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27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</a:rPr>
              <a:t>Requirements of the Directive and realistic constraints on program implementation due to COVID19 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B41DA560-0052-4AD1-B8E5-F46F801982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036893"/>
              </p:ext>
            </p:extLst>
          </p:nvPr>
        </p:nvGraphicFramePr>
        <p:xfrm>
          <a:off x="403411" y="941294"/>
          <a:ext cx="11618259" cy="5953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7301">
                  <a:extLst>
                    <a:ext uri="{9D8B030D-6E8A-4147-A177-3AD203B41FA5}">
                      <a16:colId xmlns:a16="http://schemas.microsoft.com/office/drawing/2014/main" val="3956335481"/>
                    </a:ext>
                  </a:extLst>
                </a:gridCol>
                <a:gridCol w="7080958">
                  <a:extLst>
                    <a:ext uri="{9D8B030D-6E8A-4147-A177-3AD203B41FA5}">
                      <a16:colId xmlns:a16="http://schemas.microsoft.com/office/drawing/2014/main" val="290929489"/>
                    </a:ext>
                  </a:extLst>
                </a:gridCol>
              </a:tblGrid>
              <a:tr h="496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noProof="0">
                          <a:solidFill>
                            <a:schemeClr val="tx1"/>
                          </a:solidFill>
                          <a:effectLst/>
                        </a:rPr>
                        <a:t>Requirements of the Directive (2005/36/EC, 2013/55/EU)</a:t>
                      </a:r>
                      <a:endParaRPr lang="en-GB" sz="1600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noProof="0">
                          <a:solidFill>
                            <a:schemeClr val="tx1"/>
                          </a:solidFill>
                          <a:effectLst/>
                        </a:rPr>
                        <a:t>Realistic constraints on program implementation due to COVID19 in Slovenia</a:t>
                      </a:r>
                      <a:endParaRPr lang="en-GB" sz="1600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395893"/>
                  </a:ext>
                </a:extLst>
              </a:tr>
              <a:tr h="879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4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0" noProof="0" dirty="0">
                          <a:solidFill>
                            <a:schemeClr val="tx1"/>
                          </a:solidFill>
                          <a:effectLst/>
                        </a:rPr>
                        <a:t>1) </a:t>
                      </a:r>
                      <a:r>
                        <a:rPr lang="en-GB" sz="1400" b="1" noProof="0" dirty="0">
                          <a:solidFill>
                            <a:srgbClr val="FF0000"/>
                          </a:solidFill>
                          <a:effectLst/>
                        </a:rPr>
                        <a:t>No mention on the implementation of the remote program.</a:t>
                      </a:r>
                      <a:endParaRPr lang="en-GB" sz="1400" b="1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noProof="0" dirty="0">
                          <a:effectLst/>
                        </a:rPr>
                        <a:t>Lectures and seminars are conducted at </a:t>
                      </a:r>
                      <a:r>
                        <a:rPr lang="en-GB" sz="1400" b="1" noProof="0" dirty="0">
                          <a:effectLst/>
                        </a:rPr>
                        <a:t>a distance</a:t>
                      </a:r>
                      <a:r>
                        <a:rPr lang="sl-SI" sz="1400" b="1" noProof="0" dirty="0">
                          <a:effectLst/>
                        </a:rPr>
                        <a:t> </a:t>
                      </a:r>
                      <a:r>
                        <a:rPr lang="sl-SI" sz="1400" b="1" noProof="0" dirty="0" err="1">
                          <a:effectLst/>
                        </a:rPr>
                        <a:t>learning</a:t>
                      </a:r>
                      <a:r>
                        <a:rPr lang="en-GB" sz="1400" noProof="0" dirty="0">
                          <a:effectLst/>
                        </a:rPr>
                        <a:t>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b="1" noProof="0" dirty="0">
                          <a:effectLst/>
                        </a:rPr>
                        <a:t>Exercises in simulation laboratories </a:t>
                      </a:r>
                      <a:r>
                        <a:rPr lang="en-GB" sz="1400" noProof="0" dirty="0">
                          <a:effectLst/>
                        </a:rPr>
                        <a:t>(a group of six students) should not be conducted.</a:t>
                      </a:r>
                      <a:r>
                        <a:rPr lang="sl-SI" sz="1400" noProof="0" dirty="0">
                          <a:effectLst/>
                        </a:rPr>
                        <a:t> </a:t>
                      </a:r>
                      <a:r>
                        <a:rPr lang="en-GB" sz="1400" noProof="0" dirty="0">
                          <a:effectLst/>
                        </a:rPr>
                        <a:t>These exercises are a condition for clinical practice in health care institutions at some subjects. </a:t>
                      </a:r>
                      <a:endParaRPr lang="en-GB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57920"/>
                  </a:ext>
                </a:extLst>
              </a:tr>
              <a:tr h="1324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4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0" noProof="0" dirty="0">
                          <a:solidFill>
                            <a:schemeClr val="tx1"/>
                          </a:solidFill>
                          <a:effectLst/>
                        </a:rPr>
                        <a:t>2) </a:t>
                      </a:r>
                      <a:r>
                        <a:rPr lang="en-GB" sz="1400" b="1" noProof="0" dirty="0">
                          <a:solidFill>
                            <a:srgbClr val="FF0000"/>
                          </a:solidFill>
                          <a:effectLst/>
                        </a:rPr>
                        <a:t>The directive requires clinical training </a:t>
                      </a:r>
                      <a:r>
                        <a:rPr lang="en-GB" sz="1400" b="0" noProof="0" dirty="0">
                          <a:solidFill>
                            <a:schemeClr val="tx1"/>
                          </a:solidFill>
                          <a:effectLst/>
                        </a:rPr>
                        <a:t>in the team (healthcare/nursing) and direct contact with a healthy or sick individual and/or community (Article 31/5 and supplement 2013).</a:t>
                      </a:r>
                      <a:endParaRPr lang="sl-SI" sz="14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b="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endParaRPr lang="sl-SI" sz="1400" noProof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b="1" noProof="0" dirty="0">
                          <a:effectLst/>
                        </a:rPr>
                        <a:t>Clinical training is limited</a:t>
                      </a:r>
                      <a:r>
                        <a:rPr lang="en-GB" sz="1400" noProof="0" dirty="0">
                          <a:effectLst/>
                        </a:rPr>
                        <a:t>, the Slovenian healthcare system is primarily focused on COVID19, and other healthcare services operate only for emergencies.</a:t>
                      </a:r>
                      <a:r>
                        <a:rPr lang="sl-SI" sz="1400" noProof="0" dirty="0">
                          <a:effectLst/>
                        </a:rPr>
                        <a:t> 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 if students are in clinical practice, </a:t>
                      </a:r>
                      <a:r>
                        <a:rPr lang="en-US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scope of knowledge and competencies is tied to the work and tasks in treating patients with COVID19</a:t>
                      </a:r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400" noProof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7804" marR="57804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60918"/>
                  </a:ext>
                </a:extLst>
              </a:tr>
              <a:tr h="2049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l-SI" sz="16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0" noProof="0" dirty="0">
                          <a:solidFill>
                            <a:schemeClr val="tx1"/>
                          </a:solidFill>
                          <a:effectLst/>
                        </a:rPr>
                        <a:t>3) </a:t>
                      </a:r>
                      <a:r>
                        <a:rPr lang="en-GB" sz="1400" b="1" noProof="0" dirty="0">
                          <a:solidFill>
                            <a:srgbClr val="FF0000"/>
                          </a:solidFill>
                          <a:effectLst/>
                        </a:rPr>
                        <a:t>Knowledge and skills that cannot be achieved or thus hindered </a:t>
                      </a:r>
                      <a:r>
                        <a:rPr lang="en-GB" sz="1400" b="0" noProof="0" dirty="0">
                          <a:solidFill>
                            <a:schemeClr val="tx1"/>
                          </a:solidFill>
                          <a:effectLst/>
                        </a:rPr>
                        <a:t>(Article 31/6 c, d, e and supplement 2013)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endParaRPr lang="sl-SI" sz="1400" noProof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noProof="0" dirty="0">
                          <a:effectLst/>
                        </a:rPr>
                        <a:t>(c) </a:t>
                      </a:r>
                      <a:r>
                        <a:rPr lang="en-GB" sz="1400" b="1" noProof="0" dirty="0">
                          <a:effectLst/>
                        </a:rPr>
                        <a:t>Adequate clinical experience</a:t>
                      </a:r>
                      <a:r>
                        <a:rPr lang="en-GB" sz="1400" noProof="0" dirty="0">
                          <a:effectLst/>
                        </a:rPr>
                        <a:t>; such experience</a:t>
                      </a:r>
                      <a:r>
                        <a:rPr lang="en-GB" sz="1400" b="1" noProof="0" dirty="0">
                          <a:effectLst/>
                        </a:rPr>
                        <a:t>, which should be selected for its training value</a:t>
                      </a:r>
                      <a:r>
                        <a:rPr lang="en-GB" sz="1400" noProof="0" dirty="0">
                          <a:effectLst/>
                        </a:rPr>
                        <a:t>, should be gained under the supervision of qualified nursing staff and in places where </a:t>
                      </a:r>
                      <a:r>
                        <a:rPr lang="en-GB" sz="1400" b="1" noProof="0" dirty="0">
                          <a:effectLst/>
                        </a:rPr>
                        <a:t>the number of qualified staff and equipment are appropriate for the nursing care </a:t>
                      </a:r>
                      <a:r>
                        <a:rPr lang="en-GB" sz="1400" noProof="0" dirty="0">
                          <a:effectLst/>
                        </a:rPr>
                        <a:t>of the patient;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noProof="0" dirty="0">
                          <a:effectLst/>
                        </a:rPr>
                        <a:t>(d) </a:t>
                      </a:r>
                      <a:r>
                        <a:rPr lang="en-GB" sz="1400" b="1" noProof="0" dirty="0">
                          <a:effectLst/>
                        </a:rPr>
                        <a:t>the ability to participate in the practical training</a:t>
                      </a:r>
                      <a:r>
                        <a:rPr lang="en-GB" sz="1400" noProof="0" dirty="0">
                          <a:effectLst/>
                        </a:rPr>
                        <a:t> of health personnel and experience of working with such personnel;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202124"/>
                        </a:buClr>
                        <a:buFont typeface="Calibri" panose="020F0502020204030204" pitchFamily="34" charset="0"/>
                        <a:buChar char="-"/>
                      </a:pPr>
                      <a:r>
                        <a:rPr lang="en-GB" sz="1400" noProof="0" dirty="0">
                          <a:effectLst/>
                        </a:rPr>
                        <a:t>(e) </a:t>
                      </a:r>
                      <a:r>
                        <a:rPr lang="en-GB" sz="1400" b="1" noProof="0" dirty="0">
                          <a:effectLst/>
                        </a:rPr>
                        <a:t>experience of working with members of other professions in the health sector</a:t>
                      </a:r>
                      <a:r>
                        <a:rPr lang="sl-SI" sz="1400" noProof="0" dirty="0">
                          <a:effectLst/>
                        </a:rPr>
                        <a:t>.</a:t>
                      </a:r>
                      <a:r>
                        <a:rPr lang="en-GB" sz="1400" noProof="0" dirty="0">
                          <a:effectLst/>
                        </a:rPr>
                        <a:t> </a:t>
                      </a:r>
                      <a:endParaRPr lang="en-GB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675814"/>
                  </a:ext>
                </a:extLst>
              </a:tr>
              <a:tr h="879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400" b="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0" noProof="0" dirty="0">
                          <a:solidFill>
                            <a:schemeClr val="tx1"/>
                          </a:solidFill>
                          <a:effectLst/>
                        </a:rPr>
                        <a:t>4) </a:t>
                      </a:r>
                      <a:r>
                        <a:rPr lang="en-GB" sz="1400" b="0" noProof="0" dirty="0">
                          <a:solidFill>
                            <a:schemeClr val="tx1"/>
                          </a:solidFill>
                          <a:effectLst/>
                        </a:rPr>
                        <a:t>Paragraph 7 (2013), the </a:t>
                      </a:r>
                      <a:r>
                        <a:rPr lang="en-GB" sz="1400" b="1" noProof="0" dirty="0">
                          <a:solidFill>
                            <a:srgbClr val="FF0000"/>
                          </a:solidFill>
                          <a:effectLst/>
                        </a:rPr>
                        <a:t>competences from a to h</a:t>
                      </a:r>
                      <a:r>
                        <a:rPr lang="en-GB" sz="1400" b="0" noProof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GB" sz="1400" b="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sl-SI" sz="1400" noProof="0" dirty="0">
                        <a:effectLst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GB" sz="1400" noProof="0" dirty="0">
                          <a:effectLst/>
                        </a:rPr>
                        <a:t>Implementation of the program at a distance</a:t>
                      </a:r>
                      <a:r>
                        <a:rPr lang="en-GB" sz="1400" b="1" noProof="0" dirty="0">
                          <a:effectLst/>
                        </a:rPr>
                        <a:t>, insufficiently accessible clinical training in various fields of health care has effects on the written competencies of the program from a to h</a:t>
                      </a:r>
                      <a:r>
                        <a:rPr lang="en-GB" sz="1400" noProof="0" dirty="0">
                          <a:effectLst/>
                        </a:rPr>
                        <a:t>.</a:t>
                      </a:r>
                      <a:endParaRPr lang="sl-SI" sz="1400" noProof="0" dirty="0">
                        <a:effectLst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n-GB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213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11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BD72AC-2C1A-4139-9BD3-DB657A192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811" y="221689"/>
            <a:ext cx="11223811" cy="1325563"/>
          </a:xfrm>
        </p:spPr>
        <p:txBody>
          <a:bodyPr>
            <a:normAutofit/>
          </a:bodyPr>
          <a:lstStyle/>
          <a:p>
            <a:r>
              <a:rPr lang="en-US" sz="3200" dirty="0"/>
              <a:t>Nurses' Contribution in Anti-COVID-19</a:t>
            </a:r>
            <a:br>
              <a:rPr lang="sl-SI" sz="3200" dirty="0"/>
            </a:br>
            <a:r>
              <a:rPr lang="sl-SI" sz="3200" dirty="0"/>
              <a:t>(</a:t>
            </a:r>
            <a:r>
              <a:rPr lang="sl-SI" sz="3200" dirty="0" err="1"/>
              <a:t>Chen</a:t>
            </a:r>
            <a:r>
              <a:rPr lang="sl-SI" sz="3200" dirty="0"/>
              <a:t> et </a:t>
            </a:r>
            <a:r>
              <a:rPr lang="sl-SI" sz="3200" dirty="0" err="1"/>
              <a:t>al</a:t>
            </a:r>
            <a:r>
              <a:rPr lang="sl-SI" sz="3200" dirty="0"/>
              <a:t>., 2020)</a:t>
            </a:r>
            <a:endParaRPr lang="en-GB" sz="32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667267F-67D3-4684-AF78-FD19F0B62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212"/>
            <a:ext cx="10515600" cy="4706751"/>
          </a:xfrm>
        </p:spPr>
        <p:txBody>
          <a:bodyPr>
            <a:normAutofit/>
          </a:bodyPr>
          <a:lstStyle/>
          <a:p>
            <a:endParaRPr lang="sl-SI" sz="2400" dirty="0"/>
          </a:p>
          <a:p>
            <a:r>
              <a:rPr lang="sl-SI" sz="2400" dirty="0"/>
              <a:t>T</a:t>
            </a:r>
            <a:r>
              <a:rPr lang="en-US" sz="2400" dirty="0"/>
              <a:t>he most common competencies during an epidemic, when only medical treatment of COVID19 patients works.</a:t>
            </a:r>
            <a:endParaRPr lang="sl-SI" sz="2400" dirty="0"/>
          </a:p>
          <a:p>
            <a:pPr marL="0" indent="0">
              <a:buNone/>
            </a:pPr>
            <a:endParaRPr lang="sl-SI" dirty="0"/>
          </a:p>
          <a:p>
            <a:pPr marL="971550" lvl="1" indent="-514350">
              <a:buFont typeface="+mj-lt"/>
              <a:buAutoNum type="arabicParenR"/>
            </a:pPr>
            <a:r>
              <a:rPr lang="en-US" sz="2000" dirty="0"/>
              <a:t>providing </a:t>
            </a:r>
            <a:r>
              <a:rPr lang="en-US" sz="2000" dirty="0">
                <a:solidFill>
                  <a:srgbClr val="FF0000"/>
                </a:solidFill>
              </a:rPr>
              <a:t>health education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screening services</a:t>
            </a:r>
            <a:r>
              <a:rPr lang="en-US" sz="2000" dirty="0"/>
              <a:t>, and support for the general public and for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individuals in high-risk </a:t>
            </a:r>
            <a:r>
              <a:rPr lang="en-US" sz="2000" dirty="0"/>
              <a:t>categories</a:t>
            </a:r>
            <a:r>
              <a:rPr lang="sl-SI" sz="2000" dirty="0"/>
              <a:t>;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2000" dirty="0">
                <a:solidFill>
                  <a:srgbClr val="FF0000"/>
                </a:solidFill>
              </a:rPr>
              <a:t>nosocomial infection </a:t>
            </a:r>
            <a:r>
              <a:rPr lang="en-US" sz="2000" dirty="0"/>
              <a:t>prevention and surveillance</a:t>
            </a:r>
            <a:r>
              <a:rPr lang="sl-SI" sz="2000" dirty="0"/>
              <a:t>;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2000" dirty="0"/>
              <a:t>implementing appropriate preparations and precautions in </a:t>
            </a:r>
            <a:r>
              <a:rPr lang="en-US" sz="2000" dirty="0">
                <a:solidFill>
                  <a:srgbClr val="FF0000"/>
                </a:solidFill>
              </a:rPr>
              <a:t>nursing home and long-term care settings</a:t>
            </a:r>
            <a:r>
              <a:rPr lang="sl-SI" sz="2000" dirty="0"/>
              <a:t>;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2000" dirty="0"/>
              <a:t>the protection of </a:t>
            </a:r>
            <a:r>
              <a:rPr lang="en-US" sz="2000" dirty="0">
                <a:solidFill>
                  <a:srgbClr val="FF0000"/>
                </a:solidFill>
              </a:rPr>
              <a:t>patients with immune deficits </a:t>
            </a:r>
            <a:r>
              <a:rPr lang="en-US" sz="2000" dirty="0"/>
              <a:t>or </a:t>
            </a:r>
            <a:r>
              <a:rPr lang="en-US" sz="2000" dirty="0">
                <a:solidFill>
                  <a:srgbClr val="FF0000"/>
                </a:solidFill>
              </a:rPr>
              <a:t>underlying diseases </a:t>
            </a:r>
            <a:r>
              <a:rPr lang="en-US" sz="2000" dirty="0"/>
              <a:t>such as chronic obstructive pulmonary disease, chronic illnesses, and cancer</a:t>
            </a:r>
            <a:r>
              <a:rPr lang="sl-SI" sz="2000" dirty="0"/>
              <a:t>;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2000" dirty="0"/>
              <a:t>providing care to patients with COVID-19 who are in an acute or critical condition</a:t>
            </a:r>
            <a:r>
              <a:rPr lang="sl-SI" sz="2000" dirty="0"/>
              <a:t>.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313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5CC4AF-C5BF-46EC-BF22-511D670E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altLang="sl-SI" sz="3600" dirty="0">
                <a:ea typeface="Calibri" panose="020F0502020204030204" pitchFamily="34" charset="0"/>
              </a:rPr>
              <a:t>T</a:t>
            </a:r>
            <a:r>
              <a:rPr lang="en-GB" altLang="sl-SI" sz="3600" dirty="0">
                <a:ea typeface="Calibri" panose="020F0502020204030204" pitchFamily="34" charset="0"/>
              </a:rPr>
              <a:t>he lessons learned in a crisis situation as well as in a normal operating mode</a:t>
            </a:r>
            <a:r>
              <a:rPr lang="sl-SI" altLang="sl-SI" sz="3600" dirty="0">
                <a:ea typeface="Calibri" panose="020F0502020204030204" pitchFamily="34" charset="0"/>
              </a:rPr>
              <a:t> - </a:t>
            </a:r>
            <a:r>
              <a:rPr lang="en-GB" altLang="sl-SI" sz="3600" dirty="0">
                <a:ea typeface="Calibri" panose="020F0502020204030204" pitchFamily="34" charset="0"/>
              </a:rPr>
              <a:t>recommendations</a:t>
            </a:r>
            <a:endParaRPr lang="en-GB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E611DC6-E410-4137-8556-2A7CF24F1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19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0383F-8BD1-4F0A-B341-34DAE761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878216"/>
          </a:xfrm>
        </p:spPr>
        <p:txBody>
          <a:bodyPr>
            <a:normAutofit fontScale="90000"/>
          </a:bodyPr>
          <a:lstStyle/>
          <a:p>
            <a:r>
              <a:rPr lang="sl-SI" sz="3200" dirty="0">
                <a:solidFill>
                  <a:srgbClr val="00B0F0"/>
                </a:solidFill>
              </a:rPr>
              <a:t>U</a:t>
            </a:r>
            <a:r>
              <a:rPr lang="en-US" sz="3200" dirty="0" err="1">
                <a:solidFill>
                  <a:srgbClr val="00B0F0"/>
                </a:solidFill>
              </a:rPr>
              <a:t>rgent</a:t>
            </a:r>
            <a:r>
              <a:rPr lang="en-US" sz="3200" dirty="0">
                <a:solidFill>
                  <a:srgbClr val="00B0F0"/>
                </a:solidFill>
              </a:rPr>
              <a:t> consideration</a:t>
            </a:r>
            <a:r>
              <a:rPr lang="sl-SI" sz="3200" dirty="0">
                <a:solidFill>
                  <a:srgbClr val="00B0F0"/>
                </a:solidFill>
              </a:rPr>
              <a:t>s</a:t>
            </a:r>
            <a:r>
              <a:rPr lang="en-US" sz="3200" dirty="0">
                <a:solidFill>
                  <a:srgbClr val="00B0F0"/>
                </a:solidFill>
              </a:rPr>
              <a:t> of amendments to the </a:t>
            </a:r>
            <a:r>
              <a:rPr lang="sl-SI" sz="3200" dirty="0">
                <a:solidFill>
                  <a:srgbClr val="00B0F0"/>
                </a:solidFill>
              </a:rPr>
              <a:t>D</a:t>
            </a:r>
            <a:r>
              <a:rPr lang="en-US" sz="3200" dirty="0" err="1">
                <a:solidFill>
                  <a:srgbClr val="00B0F0"/>
                </a:solidFill>
              </a:rPr>
              <a:t>irective</a:t>
            </a:r>
            <a:endParaRPr lang="en-GB" sz="3200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C1D794-C0D1-4AC8-8AD1-C493ED4C5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012" y="896472"/>
            <a:ext cx="11689975" cy="5280491"/>
          </a:xfrm>
        </p:spPr>
        <p:txBody>
          <a:bodyPr>
            <a:normAutofit/>
          </a:bodyPr>
          <a:lstStyle/>
          <a:p>
            <a:r>
              <a:rPr lang="sl-SI" sz="1800" dirty="0"/>
              <a:t>T</a:t>
            </a:r>
            <a:r>
              <a:rPr lang="en-US" sz="1800" dirty="0"/>
              <a:t>he need</a:t>
            </a:r>
            <a:r>
              <a:rPr lang="sl-SI" sz="1800" dirty="0"/>
              <a:t>s</a:t>
            </a:r>
            <a:r>
              <a:rPr lang="en-US" sz="1800" dirty="0"/>
              <a:t> for nurses is increasing, society is aging </a:t>
            </a:r>
            <a:r>
              <a:rPr lang="sl-SI" sz="1800" dirty="0"/>
              <a:t>/</a:t>
            </a:r>
            <a:r>
              <a:rPr lang="en-US" sz="1800" dirty="0"/>
              <a:t> needs </a:t>
            </a:r>
            <a:r>
              <a:rPr lang="sl-SI" sz="1800" dirty="0" err="1"/>
              <a:t>for</a:t>
            </a:r>
            <a:r>
              <a:rPr lang="sl-SI" sz="1800" dirty="0"/>
              <a:t> </a:t>
            </a:r>
            <a:r>
              <a:rPr lang="en-US" sz="1800" dirty="0"/>
              <a:t>more and more nurses</a:t>
            </a:r>
            <a:r>
              <a:rPr lang="sl-SI" sz="1800" dirty="0"/>
              <a:t> (</a:t>
            </a:r>
            <a:r>
              <a:rPr lang="sl-SI" sz="1800" dirty="0" err="1"/>
              <a:t>Buchan</a:t>
            </a:r>
            <a:r>
              <a:rPr lang="sl-SI" sz="1800" dirty="0"/>
              <a:t> et </a:t>
            </a:r>
            <a:r>
              <a:rPr lang="sl-SI" sz="1800" dirty="0" err="1"/>
              <a:t>al</a:t>
            </a:r>
            <a:r>
              <a:rPr lang="sl-SI" sz="1800" dirty="0"/>
              <a:t>., 2018)</a:t>
            </a:r>
          </a:p>
          <a:p>
            <a:r>
              <a:rPr lang="sl-SI" sz="1800" dirty="0"/>
              <a:t>I</a:t>
            </a:r>
            <a:r>
              <a:rPr lang="en-US" sz="1800" dirty="0" err="1"/>
              <a:t>ncrease</a:t>
            </a:r>
            <a:r>
              <a:rPr lang="en-US" sz="1800" dirty="0"/>
              <a:t> the number of hours of clinical learning in </a:t>
            </a:r>
            <a:r>
              <a:rPr lang="en-US" sz="1800" b="1" dirty="0"/>
              <a:t>simulated laboratories</a:t>
            </a:r>
            <a:r>
              <a:rPr lang="sl-SI" sz="1800" dirty="0"/>
              <a:t>. Not </a:t>
            </a:r>
            <a:r>
              <a:rPr lang="en-US" sz="1800" dirty="0"/>
              <a:t>enough clinical environments</a:t>
            </a:r>
            <a:r>
              <a:rPr lang="sl-SI" sz="1800" dirty="0"/>
              <a:t>. </a:t>
            </a:r>
          </a:p>
          <a:p>
            <a:pPr lvl="1"/>
            <a:r>
              <a:rPr lang="sl-SI" sz="1600" dirty="0"/>
              <a:t>R</a:t>
            </a:r>
            <a:r>
              <a:rPr lang="en-US" sz="1600" dirty="0" err="1"/>
              <a:t>esearch</a:t>
            </a:r>
            <a:r>
              <a:rPr lang="en-US" sz="1600" dirty="0"/>
              <a:t> ha</a:t>
            </a:r>
            <a:r>
              <a:rPr lang="sl-SI" sz="1600" dirty="0"/>
              <a:t>ve</a:t>
            </a:r>
            <a:r>
              <a:rPr lang="en-US" sz="1600" dirty="0"/>
              <a:t> shown that good preparation in simulation environments improves the effect of clinical training</a:t>
            </a:r>
            <a:r>
              <a:rPr lang="sl-SI" sz="1600" dirty="0"/>
              <a:t> </a:t>
            </a:r>
            <a:r>
              <a:rPr lang="sl-SI" sz="1200" dirty="0">
                <a:highlight>
                  <a:srgbClr val="C0C0C0"/>
                </a:highlight>
              </a:rPr>
              <a:t>(</a:t>
            </a:r>
            <a:r>
              <a:rPr lang="sl-SI" sz="1200" dirty="0" err="1">
                <a:highlight>
                  <a:srgbClr val="C0C0C0"/>
                </a:highlight>
              </a:rPr>
              <a:t>Kang</a:t>
            </a:r>
            <a:r>
              <a:rPr lang="sl-SI" sz="1200" dirty="0">
                <a:highlight>
                  <a:srgbClr val="C0C0C0"/>
                </a:highlight>
              </a:rPr>
              <a:t>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</a:t>
            </a:r>
            <a:r>
              <a:rPr lang="sl-SI" sz="1200" dirty="0" err="1">
                <a:highlight>
                  <a:srgbClr val="C0C0C0"/>
                </a:highlight>
              </a:rPr>
              <a:t>Arrogante</a:t>
            </a:r>
            <a:r>
              <a:rPr lang="sl-SI" sz="1200" dirty="0">
                <a:highlight>
                  <a:srgbClr val="C0C0C0"/>
                </a:highlight>
              </a:rPr>
              <a:t>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</a:t>
            </a:r>
            <a:r>
              <a:rPr lang="sl-SI" sz="1200" dirty="0" err="1">
                <a:highlight>
                  <a:srgbClr val="C0C0C0"/>
                </a:highlight>
              </a:rPr>
              <a:t>Ogunyemi</a:t>
            </a:r>
            <a:r>
              <a:rPr lang="sl-SI" sz="1200" dirty="0">
                <a:highlight>
                  <a:srgbClr val="C0C0C0"/>
                </a:highlight>
              </a:rPr>
              <a:t>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., 2020; </a:t>
            </a:r>
            <a:r>
              <a:rPr lang="en-GB" sz="1200" dirty="0">
                <a:highlight>
                  <a:srgbClr val="C0C0C0"/>
                </a:highlight>
              </a:rPr>
              <a:t>Guerrero-Martínez</a:t>
            </a:r>
            <a:r>
              <a:rPr lang="sl-SI" sz="1200" dirty="0">
                <a:highlight>
                  <a:srgbClr val="C0C0C0"/>
                </a:highlight>
              </a:rPr>
              <a:t>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Craig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Costa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Franklin et </a:t>
            </a:r>
            <a:r>
              <a:rPr lang="sl-SI" sz="1200" dirty="0" err="1">
                <a:highlight>
                  <a:srgbClr val="C0C0C0"/>
                </a:highlight>
              </a:rPr>
              <a:t>al</a:t>
            </a:r>
            <a:r>
              <a:rPr lang="sl-SI" sz="1200" dirty="0">
                <a:highlight>
                  <a:srgbClr val="C0C0C0"/>
                </a:highlight>
              </a:rPr>
              <a:t>. 2020; …)</a:t>
            </a:r>
            <a:r>
              <a:rPr lang="en-US" sz="1200" dirty="0">
                <a:highlight>
                  <a:srgbClr val="C0C0C0"/>
                </a:highlight>
              </a:rPr>
              <a:t>.</a:t>
            </a:r>
            <a:endParaRPr lang="sl-SI" sz="1200" dirty="0">
              <a:highlight>
                <a:srgbClr val="C0C0C0"/>
              </a:highlight>
            </a:endParaRPr>
          </a:p>
          <a:p>
            <a:r>
              <a:rPr lang="sl-SI" sz="1800" dirty="0"/>
              <a:t>W</a:t>
            </a:r>
            <a:r>
              <a:rPr lang="en-US" sz="1800" dirty="0" err="1"/>
              <a:t>hy</a:t>
            </a:r>
            <a:r>
              <a:rPr lang="en-US" sz="1800" dirty="0"/>
              <a:t> the study of nursing requires such an extensive part of clinical training compared to the study of general medicine</a:t>
            </a:r>
            <a:r>
              <a:rPr lang="sl-SI" sz="1800" dirty="0"/>
              <a:t>?</a:t>
            </a:r>
          </a:p>
          <a:p>
            <a:r>
              <a:rPr lang="sl-SI" sz="1800" dirty="0"/>
              <a:t>A</a:t>
            </a:r>
            <a:r>
              <a:rPr lang="en-US" sz="1800" dirty="0"/>
              <a:t>n </a:t>
            </a:r>
            <a:r>
              <a:rPr lang="en-US" sz="1800" b="1" dirty="0"/>
              <a:t>extension of nursing studies to 4 years </a:t>
            </a:r>
            <a:r>
              <a:rPr lang="en-US" sz="1800" dirty="0"/>
              <a:t>and defined </a:t>
            </a:r>
            <a:r>
              <a:rPr lang="sl-SI" sz="1800" b="1" dirty="0" err="1"/>
              <a:t>clinical</a:t>
            </a:r>
            <a:r>
              <a:rPr lang="sl-SI" sz="1800" b="1" dirty="0"/>
              <a:t> </a:t>
            </a:r>
            <a:r>
              <a:rPr lang="en-US" sz="1800" b="1" dirty="0"/>
              <a:t>specialist training </a:t>
            </a:r>
            <a:r>
              <a:rPr lang="en-US" sz="1800" dirty="0"/>
              <a:t>for a clinical nurse specialist </a:t>
            </a:r>
            <a:r>
              <a:rPr lang="sl-SI" sz="1800" dirty="0" err="1"/>
              <a:t>and</a:t>
            </a:r>
            <a:r>
              <a:rPr lang="sl-SI" sz="1800" dirty="0"/>
              <a:t> </a:t>
            </a:r>
            <a:r>
              <a:rPr lang="sl-SI" sz="1800" b="1" dirty="0" err="1"/>
              <a:t>advance</a:t>
            </a:r>
            <a:r>
              <a:rPr lang="sl-SI" sz="1800" b="1" dirty="0"/>
              <a:t> </a:t>
            </a:r>
            <a:r>
              <a:rPr lang="sl-SI" sz="1800" b="1" dirty="0" err="1"/>
              <a:t>nurse</a:t>
            </a:r>
            <a:r>
              <a:rPr lang="sl-SI" sz="1800" b="1" dirty="0"/>
              <a:t> </a:t>
            </a:r>
            <a:r>
              <a:rPr lang="sl-SI" sz="1800" b="1" dirty="0" err="1"/>
              <a:t>practitioner</a:t>
            </a:r>
            <a:r>
              <a:rPr lang="sl-SI" sz="1800" b="1" dirty="0"/>
              <a:t> </a:t>
            </a:r>
            <a:r>
              <a:rPr lang="en-US" sz="1800" dirty="0"/>
              <a:t>as arranged for physicians. </a:t>
            </a:r>
            <a:r>
              <a:rPr lang="sl-SI" sz="1800" dirty="0" err="1"/>
              <a:t>See</a:t>
            </a:r>
            <a:r>
              <a:rPr lang="sl-SI" sz="1800" dirty="0"/>
              <a:t> </a:t>
            </a:r>
            <a:r>
              <a:rPr lang="sl-SI" sz="1800" dirty="0" err="1"/>
              <a:t>study</a:t>
            </a:r>
            <a:r>
              <a:rPr lang="sl-SI" sz="1800" dirty="0"/>
              <a:t> </a:t>
            </a:r>
            <a:r>
              <a:rPr lang="sl-SI" sz="1800" dirty="0" err="1"/>
              <a:t>Maier</a:t>
            </a:r>
            <a:r>
              <a:rPr lang="sl-SI" sz="1800" dirty="0"/>
              <a:t> et </a:t>
            </a:r>
            <a:r>
              <a:rPr lang="sl-SI" sz="1800" dirty="0" err="1"/>
              <a:t>al</a:t>
            </a:r>
            <a:r>
              <a:rPr lang="sl-SI" sz="1800" dirty="0"/>
              <a:t>. (2017), </a:t>
            </a:r>
            <a:r>
              <a:rPr lang="sl-SI" sz="1800" dirty="0" err="1"/>
              <a:t>Maier</a:t>
            </a:r>
            <a:r>
              <a:rPr lang="sl-SI" sz="1800" dirty="0"/>
              <a:t> </a:t>
            </a:r>
            <a:r>
              <a:rPr lang="sl-SI" sz="1800" dirty="0" err="1"/>
              <a:t>and</a:t>
            </a:r>
            <a:r>
              <a:rPr lang="sl-SI" sz="1800" dirty="0"/>
              <a:t> </a:t>
            </a:r>
            <a:r>
              <a:rPr lang="sl-SI" sz="1800" dirty="0" err="1"/>
              <a:t>Aiken</a:t>
            </a:r>
            <a:r>
              <a:rPr lang="sl-SI" sz="1800" dirty="0"/>
              <a:t> (2016). </a:t>
            </a:r>
          </a:p>
          <a:p>
            <a:endParaRPr lang="sl-SI" sz="1800" dirty="0"/>
          </a:p>
          <a:p>
            <a:endParaRPr lang="en-GB" sz="20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2E3B32D-A9A8-478F-9DA9-B5B496039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069" y="3312599"/>
            <a:ext cx="7820025" cy="316230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20599DFE-1BBE-450A-A798-64F96FF10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9094" y="3631687"/>
            <a:ext cx="1852612" cy="2524124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A5ECE6BD-35EE-452D-B45A-6559F850AE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012" y="3892484"/>
            <a:ext cx="2006413" cy="281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368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078EF4-5148-4D62-A61E-D78384BA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dirty="0" err="1"/>
              <a:t>Thank</a:t>
            </a:r>
            <a:r>
              <a:rPr lang="sl-SI" sz="4800" dirty="0"/>
              <a:t> </a:t>
            </a:r>
            <a:r>
              <a:rPr lang="sl-SI" sz="4800" dirty="0" err="1"/>
              <a:t>you</a:t>
            </a:r>
            <a:r>
              <a:rPr lang="sl-SI" sz="4800" dirty="0"/>
              <a:t>. </a:t>
            </a:r>
            <a:br>
              <a:rPr lang="sl-SI" sz="3600" dirty="0"/>
            </a:br>
            <a:br>
              <a:rPr lang="sl-SI" sz="3600" dirty="0"/>
            </a:br>
            <a:br>
              <a:rPr lang="sl-SI" sz="2400" dirty="0"/>
            </a:br>
            <a:r>
              <a:rPr lang="sl-SI" sz="2400" dirty="0"/>
              <a:t> </a:t>
            </a:r>
            <a:endParaRPr lang="en-GB" sz="24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BFD17D9-A7D4-4C3A-A523-F7E207587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sl-SI" sz="2800" dirty="0" err="1">
                <a:solidFill>
                  <a:schemeClr val="bg1"/>
                </a:solidFill>
              </a:rPr>
              <a:t>You</a:t>
            </a:r>
            <a:r>
              <a:rPr lang="sl-SI" sz="2800" dirty="0">
                <a:solidFill>
                  <a:schemeClr val="bg1"/>
                </a:solidFill>
              </a:rPr>
              <a:t> </a:t>
            </a:r>
            <a:r>
              <a:rPr lang="sl-SI" sz="2800" dirty="0" err="1">
                <a:solidFill>
                  <a:schemeClr val="bg1"/>
                </a:solidFill>
              </a:rPr>
              <a:t>can</a:t>
            </a:r>
            <a:r>
              <a:rPr lang="sl-SI" sz="2800" dirty="0">
                <a:solidFill>
                  <a:schemeClr val="bg1"/>
                </a:solidFill>
              </a:rPr>
              <a:t> </a:t>
            </a:r>
            <a:r>
              <a:rPr lang="sl-SI" sz="2800" dirty="0" err="1">
                <a:solidFill>
                  <a:schemeClr val="bg1"/>
                </a:solidFill>
              </a:rPr>
              <a:t>find</a:t>
            </a:r>
            <a:r>
              <a:rPr lang="sl-SI" sz="2800" dirty="0">
                <a:solidFill>
                  <a:schemeClr val="bg1"/>
                </a:solidFill>
              </a:rPr>
              <a:t> me:</a:t>
            </a:r>
            <a:br>
              <a:rPr lang="sl-SI" sz="2800" dirty="0">
                <a:solidFill>
                  <a:schemeClr val="bg1"/>
                </a:solidFill>
              </a:rPr>
            </a:br>
            <a:r>
              <a:rPr lang="sl-SI" sz="2800" dirty="0" err="1">
                <a:solidFill>
                  <a:schemeClr val="bg1"/>
                </a:solidFill>
              </a:rPr>
              <a:t>email</a:t>
            </a:r>
            <a:r>
              <a:rPr lang="sl-SI" sz="2800" dirty="0">
                <a:solidFill>
                  <a:schemeClr val="bg1"/>
                </a:solidFill>
              </a:rPr>
              <a:t> </a:t>
            </a:r>
            <a:r>
              <a:rPr lang="sl-SI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bskelasavic@fzab.si</a:t>
            </a:r>
            <a:br>
              <a:rPr lang="sl-SI" sz="2800" dirty="0">
                <a:solidFill>
                  <a:schemeClr val="bg1"/>
                </a:solidFill>
              </a:rPr>
            </a:br>
            <a:r>
              <a:rPr lang="sl-SI" sz="2800" dirty="0" err="1">
                <a:solidFill>
                  <a:schemeClr val="bg1"/>
                </a:solidFill>
              </a:rPr>
              <a:t>tviter</a:t>
            </a:r>
            <a:r>
              <a:rPr lang="sl-SI" sz="2800" dirty="0">
                <a:solidFill>
                  <a:schemeClr val="bg1"/>
                </a:solidFill>
              </a:rPr>
              <a:t> @bskelasavic </a:t>
            </a:r>
            <a:br>
              <a:rPr lang="sl-SI" sz="2800" dirty="0">
                <a:solidFill>
                  <a:schemeClr val="bg1"/>
                </a:solidFill>
              </a:rPr>
            </a:br>
            <a:br>
              <a:rPr lang="sl-SI" sz="2800" dirty="0">
                <a:solidFill>
                  <a:schemeClr val="bg1"/>
                </a:solidFill>
              </a:rPr>
            </a:br>
            <a:br>
              <a:rPr lang="sl-SI" sz="2800" dirty="0">
                <a:solidFill>
                  <a:schemeClr val="bg1"/>
                </a:solidFill>
              </a:rPr>
            </a:b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836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ZAB predloga ENG - brez 10KA.potx" id="{9B4D1AC2-CDA2-4BC5-A4D5-41D753BAF2D4}" vid="{F3D9A68C-D40A-4209-85EB-A891E1924678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2D0CD9F4657C4596C915F916E9FF34" ma:contentTypeVersion="13" ma:contentTypeDescription="Crée un document." ma:contentTypeScope="" ma:versionID="431df125f316321ddb721c8261e283e3">
  <xsd:schema xmlns:xsd="http://www.w3.org/2001/XMLSchema" xmlns:xs="http://www.w3.org/2001/XMLSchema" xmlns:p="http://schemas.microsoft.com/office/2006/metadata/properties" xmlns:ns3="d6423b0c-6eec-4bd4-bd1a-6e79a2c475a2" xmlns:ns4="2e15a3dd-70db-4b31-b922-6cb8dbbdc30a" targetNamespace="http://schemas.microsoft.com/office/2006/metadata/properties" ma:root="true" ma:fieldsID="f0fa2da925fd6e9ca17d6f24ed69a0f1" ns3:_="" ns4:_="">
    <xsd:import namespace="d6423b0c-6eec-4bd4-bd1a-6e79a2c475a2"/>
    <xsd:import namespace="2e15a3dd-70db-4b31-b922-6cb8dbbdc30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3b0c-6eec-4bd4-bd1a-6e79a2c475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5a3dd-70db-4b31-b922-6cb8dbbdc30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0206-F095-4258-B549-CADEFA7202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25DAC3-33F7-4CA6-8CB8-41FE3087DDF8}">
  <ds:schemaRefs>
    <ds:schemaRef ds:uri="http://purl.org/dc/dcmitype/"/>
    <ds:schemaRef ds:uri="http://schemas.microsoft.com/office/2006/documentManagement/types"/>
    <ds:schemaRef ds:uri="d6423b0c-6eec-4bd4-bd1a-6e79a2c475a2"/>
    <ds:schemaRef ds:uri="http://schemas.microsoft.com/office/2006/metadata/properties"/>
    <ds:schemaRef ds:uri="http://purl.org/dc/elements/1.1/"/>
    <ds:schemaRef ds:uri="2e15a3dd-70db-4b31-b922-6cb8dbbdc30a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C40CE87-F832-4BCE-9115-D3FDC30D1A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423b0c-6eec-4bd4-bd1a-6e79a2c475a2"/>
    <ds:schemaRef ds:uri="2e15a3dd-70db-4b31-b922-6cb8dbbdc3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FZAB predloga ENG - brez 10KA</Template>
  <TotalTime>1763</TotalTime>
  <Words>895</Words>
  <Application>Microsoft Office PowerPoint</Application>
  <PresentationFormat>Grand écran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Officeova tema</vt:lpstr>
      <vt:lpstr> Impact of Covid-19 crisis on nursing education in Europe – Experiences from Slovenia</vt:lpstr>
      <vt:lpstr>Situation nursing education in Slovenia – #COVID19</vt:lpstr>
      <vt:lpstr>Présentation PowerPoint</vt:lpstr>
      <vt:lpstr>Requirements of the Directive and realistic constraints on program implementation due to COVID19 </vt:lpstr>
      <vt:lpstr>Nurses' Contribution in Anti-COVID-19 (Chen et al., 2020)</vt:lpstr>
      <vt:lpstr>The lessons learned in a crisis situation as well as in a normal operating mode - recommendations</vt:lpstr>
      <vt:lpstr>Urgent considerations of amendments to the Directive</vt:lpstr>
      <vt:lpstr>Thank you.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Pomembno - navodila za uporabo</dc:title>
  <dc:creator>Brigita Skela Savic</dc:creator>
  <cp:lastModifiedBy>DURY Cécile</cp:lastModifiedBy>
  <cp:revision>36</cp:revision>
  <dcterms:created xsi:type="dcterms:W3CDTF">2020-12-08T07:44:45Z</dcterms:created>
  <dcterms:modified xsi:type="dcterms:W3CDTF">2020-12-10T15:08:46Z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0x010100A92D0CD9F4657C4596C915F916E9FF34</vt:lpwstr>
  </property>
</Properties>
</file>