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6" r:id="rId5"/>
  </p:sldMasterIdLst>
  <p:notesMasterIdLst>
    <p:notesMasterId r:id="rId12"/>
  </p:notesMasterIdLst>
  <p:sldIdLst>
    <p:sldId id="262" r:id="rId6"/>
    <p:sldId id="279" r:id="rId7"/>
    <p:sldId id="274" r:id="rId8"/>
    <p:sldId id="276" r:id="rId9"/>
    <p:sldId id="284" r:id="rId10"/>
    <p:sldId id="285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89423" autoAdjust="0"/>
  </p:normalViewPr>
  <p:slideViewPr>
    <p:cSldViewPr snapToGrid="0" showGuides="1">
      <p:cViewPr varScale="1">
        <p:scale>
          <a:sx n="65" d="100"/>
          <a:sy n="65" d="100"/>
        </p:scale>
        <p:origin x="130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1-19T10:24:02.363"/>
    </inkml:context>
    <inkml:brush xml:id="br0">
      <inkml:brushProperty name="height" value="0.053" units="cm"/>
    </inkml:brush>
  </inkml:definitions>
  <inkml:trace contextRef="#ctx0" brushRef="#br0">1 1 4162 0 0,'0'0'1152'0'0,"0"0"-447"0"0,0 0 47 0 0,0 0-80 0 0,0 0-463 0 0,0 0-209 0 0,31 0 0 0 0,-31 0 0 0 0,0 0-257 0 0,0 0-1023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1-19T10:24:0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2289 0 0,'0'0'176'0'0,"0"0"-160"0"0,0 0 48 0 0,0 0-240 0 0,0 0-2017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57260-96AC-4331-A420-F0B128CC463E}" type="datetimeFigureOut">
              <a:rPr lang="fi-FI" smtClean="0"/>
              <a:t>11.12.2020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A30BA-0CC1-40AB-AE80-2F533EB15740}" type="slidenum">
              <a:rPr lang="fi-FI" smtClean="0"/>
              <a:t>‹N°›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0184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A30BA-0CC1-40AB-AE80-2F533EB15740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6952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A30BA-0CC1-40AB-AE80-2F533EB15740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7702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12">
            <a:extLst>
              <a:ext uri="{FF2B5EF4-FFF2-40B4-BE49-F238E27FC236}">
                <a16:creationId xmlns:a16="http://schemas.microsoft.com/office/drawing/2014/main" id="{B08D2941-A7E5-4C26-B320-579010B602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8018" y="4745772"/>
            <a:ext cx="7480852" cy="32803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5"/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560" y="5191347"/>
            <a:ext cx="3190045" cy="118663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11.12.2020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804753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‹N°›</a:t>
            </a:fld>
            <a:endParaRPr lang="fi-FI"/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66072717-81C3-4F6B-9309-1674C171F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018" y="3973860"/>
            <a:ext cx="7478692" cy="674339"/>
          </a:xfr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i-FI" dirty="0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CA4F6AB8-5B3A-4D26-91F4-2F9CDEAFF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018" y="910802"/>
            <a:ext cx="10440000" cy="2751522"/>
          </a:xfrm>
        </p:spPr>
        <p:txBody>
          <a:bodyPr anchor="b">
            <a:normAutofit/>
          </a:bodyPr>
          <a:lstStyle>
            <a:lvl1pPr algn="l">
              <a:defRPr sz="9600" b="1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1481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1078028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11.12.2020</a:t>
            </a:fld>
            <a:endParaRPr lang="fi-FI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353129" y="6356350"/>
            <a:ext cx="1464501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‹N°›</a:t>
            </a:fld>
            <a:endParaRPr lang="fi-FI"/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E252CC0E-D4C3-47CC-8F2E-90BE622B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028" y="1825625"/>
            <a:ext cx="4932000" cy="4069849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E252CC0E-D4C3-47CC-8F2E-90BE622B9EC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1057" y="1825625"/>
            <a:ext cx="4932000" cy="4069849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0" name="Title 3"/>
          <p:cNvSpPr>
            <a:spLocks noGrp="1"/>
          </p:cNvSpPr>
          <p:nvPr>
            <p:ph type="title"/>
          </p:nvPr>
        </p:nvSpPr>
        <p:spPr>
          <a:xfrm>
            <a:off x="1078028" y="438150"/>
            <a:ext cx="10145029" cy="1252538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30" y="5935127"/>
            <a:ext cx="2374370" cy="88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58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078028" y="438150"/>
            <a:ext cx="10145029" cy="1252538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1078028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11.12.2020</a:t>
            </a:fld>
            <a:endParaRPr lang="fi-FI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353129" y="6356350"/>
            <a:ext cx="1464501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‹N°›</a:t>
            </a:fld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30" y="5935127"/>
            <a:ext cx="2374370" cy="88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38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207030" cy="365125"/>
          </a:xfrm>
        </p:spPr>
        <p:txBody>
          <a:bodyPr/>
          <a:lstStyle>
            <a:lvl1pPr>
              <a:defRPr sz="1050"/>
            </a:lvl1pPr>
          </a:lstStyle>
          <a:p>
            <a:fld id="{D052F644-756C-4530-A69F-A71AB7A98F48}" type="slidenum">
              <a:rPr lang="fi-FI" smtClean="0"/>
              <a:pPr/>
              <a:t>‹N°›</a:t>
            </a:fld>
            <a:endParaRPr lang="fi-FI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1078028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11.12.2020</a:t>
            </a:fld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30" y="5935127"/>
            <a:ext cx="2374370" cy="88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2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ingre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800999-EDA5-4B6B-8344-7EB1B35BA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00" y="1673225"/>
            <a:ext cx="4780800" cy="3511550"/>
          </a:xfrm>
        </p:spPr>
        <p:txBody>
          <a:bodyPr>
            <a:normAutofit/>
          </a:bodyPr>
          <a:lstStyle>
            <a:lvl1pPr>
              <a:defRPr sz="5000" b="1"/>
            </a:lvl1pPr>
          </a:lstStyle>
          <a:p>
            <a:endParaRPr lang="fi-FI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E252CC0E-D4C3-47CC-8F2E-90BE622B9EC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272000" y="1227388"/>
            <a:ext cx="4534256" cy="440322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64" y="2075205"/>
            <a:ext cx="1757071" cy="2707589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/>
            </a:lvl1pPr>
          </a:lstStyle>
          <a:p>
            <a:endParaRPr lang="fi-FI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207030" cy="365125"/>
          </a:xfrm>
        </p:spPr>
        <p:txBody>
          <a:bodyPr/>
          <a:lstStyle>
            <a:lvl1pPr>
              <a:defRPr sz="1050"/>
            </a:lvl1pPr>
          </a:lstStyle>
          <a:p>
            <a:fld id="{D052F644-756C-4530-A69F-A71AB7A98F48}" type="slidenum">
              <a:rPr lang="fi-FI" smtClean="0"/>
              <a:pPr/>
              <a:t>‹N°›</a:t>
            </a:fld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1078028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11.12.2020</a:t>
            </a:fld>
            <a:endParaRPr lang="fi-FI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30" y="5935127"/>
            <a:ext cx="2374370" cy="88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77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972300" y="0"/>
            <a:ext cx="52197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i-FI" dirty="0"/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6722429" y="3215374"/>
            <a:ext cx="427255" cy="427255"/>
          </a:xfrm>
          <a:solidFill>
            <a:schemeClr val="bg2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bg1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/>
              <a:t>Nuoli</a:t>
            </a:r>
            <a:endParaRPr lang="en-US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922867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- mus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972300" y="0"/>
            <a:ext cx="52197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6722429" y="3215374"/>
            <a:ext cx="427255" cy="427255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tx1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/>
              <a:t>Nuoli</a:t>
            </a:r>
            <a:endParaRPr lang="en-US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9709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- 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967800" y="0"/>
            <a:ext cx="52197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6722429" y="3215374"/>
            <a:ext cx="427255" cy="427255"/>
          </a:xfrm>
          <a:solidFill>
            <a:schemeClr val="accent3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tx1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/>
              <a:t>Nuoli</a:t>
            </a:r>
            <a:endParaRPr lang="en-US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936840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- violett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972300" y="0"/>
            <a:ext cx="52197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6722429" y="3215374"/>
            <a:ext cx="427255" cy="427255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accent2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/>
              <a:t>Nuoli</a:t>
            </a:r>
            <a:endParaRPr lang="en-US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226431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- turkoo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972300" y="0"/>
            <a:ext cx="52197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i-FI" dirty="0"/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6722429" y="3215374"/>
            <a:ext cx="427255" cy="427255"/>
          </a:xfrm>
          <a:solidFill>
            <a:schemeClr val="accent1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accent2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/>
              <a:t>Nuoli</a:t>
            </a:r>
            <a:endParaRPr lang="en-US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597185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- puna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972300" y="0"/>
            <a:ext cx="52197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6722429" y="3215374"/>
            <a:ext cx="427255" cy="427255"/>
          </a:xfrm>
          <a:solidFill>
            <a:schemeClr val="accent4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accent4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/>
              <a:t>Nuoli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696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must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889DA205-0B6C-45D6-91B2-25C1E2981B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8018" y="4745772"/>
            <a:ext cx="7478692" cy="32767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5"/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endParaRPr lang="fi-FI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Käsinkirjoitus 13">
                <a:extLst>
                  <a:ext uri="{FF2B5EF4-FFF2-40B4-BE49-F238E27FC236}">
                    <a16:creationId xmlns:a16="http://schemas.microsoft.com/office/drawing/2014/main" id="{CEC5EDC0-A0E0-4F47-928F-B20B8076E634}"/>
                  </a:ext>
                </a:extLst>
              </p14:cNvPr>
              <p14:cNvContentPartPr/>
              <p14:nvPr userDrawn="1"/>
            </p14:nvContentPartPr>
            <p14:xfrm>
              <a:off x="2731856" y="4694400"/>
              <a:ext cx="11520" cy="360"/>
            </p14:xfrm>
          </p:contentPart>
        </mc:Choice>
        <mc:Fallback xmlns="">
          <p:pic>
            <p:nvPicPr>
              <p:cNvPr id="14" name="Käsinkirjoitus 13">
                <a:extLst>
                  <a:ext uri="{FF2B5EF4-FFF2-40B4-BE49-F238E27FC236}">
                    <a16:creationId xmlns:a16="http://schemas.microsoft.com/office/drawing/2014/main" id="{CEC5EDC0-A0E0-4F47-928F-B20B8076E6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22496" y="4685040"/>
                <a:ext cx="3024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Käsinkirjoitus 14">
                <a:extLst>
                  <a:ext uri="{FF2B5EF4-FFF2-40B4-BE49-F238E27FC236}">
                    <a16:creationId xmlns:a16="http://schemas.microsoft.com/office/drawing/2014/main" id="{469EDAD8-DE64-4AA1-99EB-7E6A49453D5D}"/>
                  </a:ext>
                </a:extLst>
              </p14:cNvPr>
              <p14:cNvContentPartPr/>
              <p14:nvPr userDrawn="1"/>
            </p14:nvContentPartPr>
            <p14:xfrm>
              <a:off x="2642576" y="4739040"/>
              <a:ext cx="360" cy="360"/>
            </p14:xfrm>
          </p:contentPart>
        </mc:Choice>
        <mc:Fallback xmlns="">
          <p:pic>
            <p:nvPicPr>
              <p:cNvPr id="15" name="Käsinkirjoitus 14">
                <a:extLst>
                  <a:ext uri="{FF2B5EF4-FFF2-40B4-BE49-F238E27FC236}">
                    <a16:creationId xmlns:a16="http://schemas.microsoft.com/office/drawing/2014/main" id="{469EDAD8-DE64-4AA1-99EB-7E6A49453D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33936" y="473040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366" y="5193622"/>
            <a:ext cx="3192434" cy="1182085"/>
          </a:xfrm>
          <a:prstGeom prst="rect">
            <a:avLst/>
          </a:prstGeom>
        </p:spPr>
      </p:pic>
      <p:sp>
        <p:nvSpPr>
          <p:cNvPr id="17" name="Date Placeholder 3"/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11.12.2020</a:t>
            </a:fld>
            <a:endParaRPr lang="fi-FI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804753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‹N°›</a:t>
            </a:fld>
            <a:endParaRPr lang="fi-FI"/>
          </a:p>
        </p:txBody>
      </p:sp>
      <p:sp>
        <p:nvSpPr>
          <p:cNvPr id="20" name="Alaotsikko 2">
            <a:extLst>
              <a:ext uri="{FF2B5EF4-FFF2-40B4-BE49-F238E27FC236}">
                <a16:creationId xmlns:a16="http://schemas.microsoft.com/office/drawing/2014/main" id="{66072717-81C3-4F6B-9309-1674C171F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018" y="3973860"/>
            <a:ext cx="7478692" cy="674339"/>
          </a:xfr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i-FI" dirty="0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CA4F6AB8-5B3A-4D26-91F4-2F9CDEAFF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018" y="910802"/>
            <a:ext cx="10440000" cy="2751522"/>
          </a:xfrm>
        </p:spPr>
        <p:txBody>
          <a:bodyPr anchor="b">
            <a:normAutofit/>
          </a:bodyPr>
          <a:lstStyle>
            <a:lvl1pPr algn="l">
              <a:defRPr sz="9600" b="1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4431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- mus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52197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7798" y="404038"/>
            <a:ext cx="5017972" cy="122995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7796" y="1864243"/>
            <a:ext cx="5017971" cy="421758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5024861" y="3215374"/>
            <a:ext cx="427255" cy="427255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tx1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/>
              <a:t>Nuoli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935987"/>
            <a:ext cx="2380647" cy="88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95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52197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7798" y="404038"/>
            <a:ext cx="5017972" cy="1229958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7796" y="1864243"/>
            <a:ext cx="5017971" cy="421758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5024861" y="3215374"/>
            <a:ext cx="427255" cy="427255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tx1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/>
              <a:t>Nuoli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30" y="5914740"/>
            <a:ext cx="2374370" cy="88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94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- violett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52197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7798" y="404038"/>
            <a:ext cx="5017972" cy="122995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7796" y="1864243"/>
            <a:ext cx="5017971" cy="421758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5024861" y="3215374"/>
            <a:ext cx="427255" cy="427255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tx1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/>
              <a:t>Nuoli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935987"/>
            <a:ext cx="2380647" cy="88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699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puna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E587F3-499A-4FFF-8E39-6F7431222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24026"/>
            <a:ext cx="5264150" cy="133791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935987"/>
            <a:ext cx="2380647" cy="88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609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935987"/>
            <a:ext cx="2380647" cy="881499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87E587F3-499A-4FFF-8E39-6F7431222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24026"/>
            <a:ext cx="5264150" cy="133791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5609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iolett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935987"/>
            <a:ext cx="2380647" cy="881499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87E587F3-499A-4FFF-8E39-6F7431222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24026"/>
            <a:ext cx="5264150" cy="133791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4547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urkoo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935987"/>
            <a:ext cx="2380647" cy="881499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87E587F3-499A-4FFF-8E39-6F7431222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24026"/>
            <a:ext cx="5264150" cy="133791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10643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109" y="2352016"/>
            <a:ext cx="5795784" cy="2153969"/>
          </a:xfrm>
          <a:prstGeom prst="rect">
            <a:avLst/>
          </a:prstGeom>
        </p:spPr>
      </p:pic>
      <p:sp>
        <p:nvSpPr>
          <p:cNvPr id="4" name="Alaotsikko 2">
            <a:extLst>
              <a:ext uri="{FF2B5EF4-FFF2-40B4-BE49-F238E27FC236}">
                <a16:creationId xmlns:a16="http://schemas.microsoft.com/office/drawing/2014/main" id="{66072717-81C3-4F6B-9309-1674C171F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5574" y="4831894"/>
            <a:ext cx="7480852" cy="505672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i-FI" dirty="0"/>
          </a:p>
        </p:txBody>
      </p:sp>
      <p:sp>
        <p:nvSpPr>
          <p:cNvPr id="5" name="Tekstin paikkamerkki 12">
            <a:extLst>
              <a:ext uri="{FF2B5EF4-FFF2-40B4-BE49-F238E27FC236}">
                <a16:creationId xmlns:a16="http://schemas.microsoft.com/office/drawing/2014/main" id="{889DA205-0B6C-45D6-91B2-25C1E2981B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56654" y="5491071"/>
            <a:ext cx="7478692" cy="32767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5"/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39167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- musta 100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otsikko 2">
            <a:extLst>
              <a:ext uri="{FF2B5EF4-FFF2-40B4-BE49-F238E27FC236}">
                <a16:creationId xmlns:a16="http://schemas.microsoft.com/office/drawing/2014/main" id="{66072717-81C3-4F6B-9309-1674C171F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5574" y="4831894"/>
            <a:ext cx="7480852" cy="505672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i-FI" dirty="0"/>
          </a:p>
        </p:txBody>
      </p:sp>
      <p:sp>
        <p:nvSpPr>
          <p:cNvPr id="5" name="Tekstin paikkamerkki 12">
            <a:extLst>
              <a:ext uri="{FF2B5EF4-FFF2-40B4-BE49-F238E27FC236}">
                <a16:creationId xmlns:a16="http://schemas.microsoft.com/office/drawing/2014/main" id="{889DA205-0B6C-45D6-91B2-25C1E2981B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56654" y="5491071"/>
            <a:ext cx="7478692" cy="32767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5"/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775" y="1296923"/>
            <a:ext cx="9000450" cy="360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413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- violetti 100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otsikko 2">
            <a:extLst>
              <a:ext uri="{FF2B5EF4-FFF2-40B4-BE49-F238E27FC236}">
                <a16:creationId xmlns:a16="http://schemas.microsoft.com/office/drawing/2014/main" id="{66072717-81C3-4F6B-9309-1674C171F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5574" y="4831894"/>
            <a:ext cx="7480852" cy="505672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i-FI" dirty="0"/>
          </a:p>
        </p:txBody>
      </p:sp>
      <p:sp>
        <p:nvSpPr>
          <p:cNvPr id="5" name="Tekstin paikkamerkki 12">
            <a:extLst>
              <a:ext uri="{FF2B5EF4-FFF2-40B4-BE49-F238E27FC236}">
                <a16:creationId xmlns:a16="http://schemas.microsoft.com/office/drawing/2014/main" id="{889DA205-0B6C-45D6-91B2-25C1E2981B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56654" y="5491071"/>
            <a:ext cx="7478692" cy="32767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endParaRPr lang="fi-FI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775" y="1296923"/>
            <a:ext cx="9000450" cy="360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74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iolett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66072717-81C3-4F6B-9309-1674C171F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018" y="3973860"/>
            <a:ext cx="7478692" cy="674339"/>
          </a:xfr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i-FI" dirty="0"/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889DA205-0B6C-45D6-91B2-25C1E2981B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8018" y="4745772"/>
            <a:ext cx="7478692" cy="32767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endParaRPr lang="fi-FI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11.12.2020</a:t>
            </a:fld>
            <a:endParaRPr lang="fi-FI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804753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‹N°›</a:t>
            </a:fld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366" y="5193622"/>
            <a:ext cx="3192434" cy="1182085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CA4F6AB8-5B3A-4D26-91F4-2F9CDEAFF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018" y="910802"/>
            <a:ext cx="10440000" cy="2751522"/>
          </a:xfrm>
        </p:spPr>
        <p:txBody>
          <a:bodyPr anchor="b">
            <a:normAutofit/>
          </a:bodyPr>
          <a:lstStyle>
            <a:lvl1pPr algn="l">
              <a:defRPr sz="9600" b="1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00003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- violetti 100 kuvitu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951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38C2-5163-49FC-8E74-A16577B8EFD6}" type="datetimeFigureOut">
              <a:rPr lang="fi-FI" smtClean="0"/>
              <a:t>11.12.2020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7D58-F95A-42D3-BA1C-9CF3DCF9F5C2}" type="slidenum">
              <a:rPr lang="fi-FI" smtClean="0"/>
              <a:t>‹N°›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82348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38C2-5163-49FC-8E74-A16577B8EFD6}" type="datetimeFigureOut">
              <a:rPr lang="fi-FI" smtClean="0"/>
              <a:t>11.12.2020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7D58-F95A-42D3-BA1C-9CF3DCF9F5C2}" type="slidenum">
              <a:rPr lang="fi-FI" smtClean="0"/>
              <a:t>‹N°›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01563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38C2-5163-49FC-8E74-A16577B8EFD6}" type="datetimeFigureOut">
              <a:rPr lang="fi-FI" smtClean="0"/>
              <a:t>11.12.2020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7D58-F95A-42D3-BA1C-9CF3DCF9F5C2}" type="slidenum">
              <a:rPr lang="fi-FI" smtClean="0"/>
              <a:t>‹N°›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64181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38C2-5163-49FC-8E74-A16577B8EFD6}" type="datetimeFigureOut">
              <a:rPr lang="fi-FI" smtClean="0"/>
              <a:t>11.12.2020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7D58-F95A-42D3-BA1C-9CF3DCF9F5C2}" type="slidenum">
              <a:rPr lang="fi-FI" smtClean="0"/>
              <a:t>‹N°›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8271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38C2-5163-49FC-8E74-A16577B8EFD6}" type="datetimeFigureOut">
              <a:rPr lang="fi-FI" smtClean="0"/>
              <a:t>11.12.2020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7D58-F95A-42D3-BA1C-9CF3DCF9F5C2}" type="slidenum">
              <a:rPr lang="fi-FI" smtClean="0"/>
              <a:t>‹N°›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501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38C2-5163-49FC-8E74-A16577B8EFD6}" type="datetimeFigureOut">
              <a:rPr lang="fi-FI" smtClean="0"/>
              <a:t>11.12.2020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7D58-F95A-42D3-BA1C-9CF3DCF9F5C2}" type="slidenum">
              <a:rPr lang="fi-FI" smtClean="0"/>
              <a:t>‹N°›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25970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38C2-5163-49FC-8E74-A16577B8EFD6}" type="datetimeFigureOut">
              <a:rPr lang="fi-FI" smtClean="0"/>
              <a:t>11.12.2020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7D58-F95A-42D3-BA1C-9CF3DCF9F5C2}" type="slidenum">
              <a:rPr lang="fi-FI" smtClean="0"/>
              <a:t>‹N°›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77541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38C2-5163-49FC-8E74-A16577B8EFD6}" type="datetimeFigureOut">
              <a:rPr lang="fi-FI" smtClean="0"/>
              <a:t>11.12.2020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7D58-F95A-42D3-BA1C-9CF3DCF9F5C2}" type="slidenum">
              <a:rPr lang="fi-FI" smtClean="0"/>
              <a:t>‹N°›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05973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38C2-5163-49FC-8E74-A16577B8EFD6}" type="datetimeFigureOut">
              <a:rPr lang="fi-FI" smtClean="0"/>
              <a:t>11.12.2020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7D58-F95A-42D3-BA1C-9CF3DCF9F5C2}" type="slidenum">
              <a:rPr lang="fi-FI" smtClean="0"/>
              <a:t>‹N°›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348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musta 100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4F6AB8-5B3A-4D26-91F4-2F9CDEAFF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018" y="910802"/>
            <a:ext cx="8965592" cy="2751522"/>
          </a:xfrm>
        </p:spPr>
        <p:txBody>
          <a:bodyPr anchor="b">
            <a:normAutofit/>
          </a:bodyPr>
          <a:lstStyle>
            <a:lvl1pPr algn="l">
              <a:defRPr sz="9600" b="1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6072717-81C3-4F6B-9309-1674C171F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018" y="3973860"/>
            <a:ext cx="7478692" cy="674339"/>
          </a:xfr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i-FI" dirty="0"/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889DA205-0B6C-45D6-91B2-25C1E2981B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8018" y="4745772"/>
            <a:ext cx="7478692" cy="32767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endParaRPr lang="fi-FI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11.12.2020</a:t>
            </a:fld>
            <a:endParaRPr lang="fi-FI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804753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‹N°›</a:t>
            </a:fld>
            <a:endParaRPr lang="fi-FI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106" y="0"/>
            <a:ext cx="274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792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38C2-5163-49FC-8E74-A16577B8EFD6}" type="datetimeFigureOut">
              <a:rPr lang="fi-FI" smtClean="0"/>
              <a:t>11.12.2020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7D58-F95A-42D3-BA1C-9CF3DCF9F5C2}" type="slidenum">
              <a:rPr lang="fi-FI" smtClean="0"/>
              <a:t>‹N°›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49401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38C2-5163-49FC-8E74-A16577B8EFD6}" type="datetimeFigureOut">
              <a:rPr lang="fi-FI" smtClean="0"/>
              <a:t>11.12.2020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7D58-F95A-42D3-BA1C-9CF3DCF9F5C2}" type="slidenum">
              <a:rPr lang="fi-FI" smtClean="0"/>
              <a:t>‹N°›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057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ioletti 100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4F6AB8-5B3A-4D26-91F4-2F9CDEAFF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018" y="910802"/>
            <a:ext cx="8965592" cy="2751522"/>
          </a:xfrm>
        </p:spPr>
        <p:txBody>
          <a:bodyPr anchor="b">
            <a:normAutofit/>
          </a:bodyPr>
          <a:lstStyle>
            <a:lvl1pPr algn="l">
              <a:defRPr sz="9600" b="1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6072717-81C3-4F6B-9309-1674C171F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018" y="3973860"/>
            <a:ext cx="7478692" cy="674339"/>
          </a:xfr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i-FI" dirty="0"/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889DA205-0B6C-45D6-91B2-25C1E2981B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8018" y="4745772"/>
            <a:ext cx="7478692" cy="32767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endParaRPr lang="fi-FI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11.12.2020</a:t>
            </a:fld>
            <a:endParaRPr lang="fi-FI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804753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‹N°›</a:t>
            </a:fld>
            <a:endParaRPr lang="fi-FI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106" y="0"/>
            <a:ext cx="274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55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ioletti 100 kuvitus soiht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69653" y="-672961"/>
            <a:ext cx="12308710" cy="836992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A4F6AB8-5B3A-4D26-91F4-2F9CDEAFF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018" y="910802"/>
            <a:ext cx="8965592" cy="2751522"/>
          </a:xfrm>
        </p:spPr>
        <p:txBody>
          <a:bodyPr anchor="b">
            <a:normAutofit/>
          </a:bodyPr>
          <a:lstStyle>
            <a:lvl1pPr algn="l">
              <a:defRPr sz="9600" b="1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6072717-81C3-4F6B-9309-1674C171F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018" y="3973860"/>
            <a:ext cx="7478692" cy="674339"/>
          </a:xfr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i-FI" dirty="0"/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889DA205-0B6C-45D6-91B2-25C1E2981B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8018" y="4745772"/>
            <a:ext cx="7478692" cy="32767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endParaRPr lang="fi-FI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11.12.2020</a:t>
            </a:fld>
            <a:endParaRPr lang="fi-FI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804753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‹N°›</a:t>
            </a:fld>
            <a:endParaRPr lang="fi-FI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106" y="0"/>
            <a:ext cx="274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9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ioletti 100 kuvitus lint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513842" y="509800"/>
            <a:ext cx="11180084" cy="760245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A4F6AB8-5B3A-4D26-91F4-2F9CDEAFF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018" y="910802"/>
            <a:ext cx="8965592" cy="2751522"/>
          </a:xfrm>
        </p:spPr>
        <p:txBody>
          <a:bodyPr anchor="b">
            <a:normAutofit/>
          </a:bodyPr>
          <a:lstStyle>
            <a:lvl1pPr algn="l">
              <a:defRPr sz="9600" b="1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6072717-81C3-4F6B-9309-1674C171F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018" y="3973860"/>
            <a:ext cx="7478692" cy="674339"/>
          </a:xfr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i-FI" dirty="0"/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889DA205-0B6C-45D6-91B2-25C1E2981B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8018" y="4745772"/>
            <a:ext cx="7478692" cy="32767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endParaRPr lang="fi-FI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11.12.2020</a:t>
            </a:fld>
            <a:endParaRPr lang="fi-FI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804753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‹N°›</a:t>
            </a:fld>
            <a:endParaRPr lang="fi-FI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106" y="0"/>
            <a:ext cx="274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E252CC0E-D4C3-47CC-8F2E-90BE622B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028" y="1825625"/>
            <a:ext cx="10145029" cy="4069849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30" y="5935127"/>
            <a:ext cx="2374370" cy="883219"/>
          </a:xfrm>
          <a:prstGeom prst="rect">
            <a:avLst/>
          </a:prstGeom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078028" y="438150"/>
            <a:ext cx="10145029" cy="1252538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1078028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11.12.2020</a:t>
            </a:fld>
            <a:endParaRPr lang="fi-FI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353129" y="6356350"/>
            <a:ext cx="1464501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‹N°›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002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sisältö mus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1078028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11.12.2020</a:t>
            </a:fld>
            <a:endParaRPr lang="fi-FI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353129" y="6356350"/>
            <a:ext cx="1464501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‹N°›</a:t>
            </a:fld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E252CC0E-D4C3-47CC-8F2E-90BE622B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028" y="1825625"/>
            <a:ext cx="10145029" cy="4069849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935987"/>
            <a:ext cx="2380647" cy="881499"/>
          </a:xfrm>
          <a:prstGeom prst="rect">
            <a:avLst/>
          </a:prstGeom>
        </p:spPr>
      </p:pic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1078028" y="438150"/>
            <a:ext cx="10145029" cy="1252538"/>
          </a:xfrm>
        </p:spPr>
        <p:txBody>
          <a:bodyPr anchor="b" anchorCtr="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2046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40BC-9B28-4ACE-B7B8-D3C83187B980}" type="datetimeFigureOut">
              <a:rPr lang="fi-FI" smtClean="0"/>
              <a:t>11.12.2020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2F644-756C-4530-A69F-A71AB7A98F48}" type="slidenum">
              <a:rPr lang="fi-FI" smtClean="0"/>
              <a:t>‹N°›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667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89" r:id="rId4"/>
    <p:sldLayoutId id="2147483690" r:id="rId5"/>
    <p:sldLayoutId id="2147483691" r:id="rId6"/>
    <p:sldLayoutId id="2147483692" r:id="rId7"/>
    <p:sldLayoutId id="2147483663" r:id="rId8"/>
    <p:sldLayoutId id="2147483664" r:id="rId9"/>
    <p:sldLayoutId id="2147483665" r:id="rId10"/>
    <p:sldLayoutId id="2147483679" r:id="rId11"/>
    <p:sldLayoutId id="2147483673" r:id="rId12"/>
    <p:sldLayoutId id="2147483666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93" r:id="rId28"/>
    <p:sldLayoutId id="2147483694" r:id="rId29"/>
    <p:sldLayoutId id="2147483695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238C2-5163-49FC-8E74-A16577B8EFD6}" type="datetimeFigureOut">
              <a:rPr lang="fi-FI" smtClean="0"/>
              <a:t>11.12.2020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87D58-F95A-42D3-BA1C-9CF3DCF9F5C2}" type="slidenum">
              <a:rPr lang="fi-FI" smtClean="0"/>
              <a:t>‹N°›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667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98090" y="3923072"/>
            <a:ext cx="8131278" cy="1737500"/>
          </a:xfrm>
        </p:spPr>
        <p:txBody>
          <a:bodyPr>
            <a:normAutofit fontScale="92500"/>
          </a:bodyPr>
          <a:lstStyle/>
          <a:p>
            <a:r>
              <a:rPr lang="fi-FI" sz="2100" b="0" dirty="0"/>
              <a:t>Helena Leino-Kilpi, RN, PhD, FAAN, FEANS, MAE</a:t>
            </a:r>
          </a:p>
          <a:p>
            <a:r>
              <a:rPr lang="fi-FI" sz="2100" b="0" dirty="0" err="1"/>
              <a:t>Professor</a:t>
            </a:r>
            <a:r>
              <a:rPr lang="fi-FI" sz="2100" b="0" dirty="0"/>
              <a:t> and Chair, University of Turku, </a:t>
            </a:r>
            <a:r>
              <a:rPr lang="fi-FI" sz="2100" b="0" dirty="0" err="1"/>
              <a:t>Dpt</a:t>
            </a:r>
            <a:r>
              <a:rPr lang="fi-FI" sz="2100" b="0" dirty="0"/>
              <a:t> of Nursing Science</a:t>
            </a:r>
          </a:p>
          <a:p>
            <a:r>
              <a:rPr lang="fi-FI" sz="2100" b="0" dirty="0" err="1"/>
              <a:t>Nurse</a:t>
            </a:r>
            <a:r>
              <a:rPr lang="fi-FI" sz="2100" b="0" dirty="0"/>
              <a:t> </a:t>
            </a:r>
            <a:r>
              <a:rPr lang="fi-FI" sz="2100" b="0" dirty="0" err="1"/>
              <a:t>Director</a:t>
            </a:r>
            <a:r>
              <a:rPr lang="fi-FI" sz="2100" b="0" dirty="0"/>
              <a:t> (</a:t>
            </a:r>
            <a:r>
              <a:rPr lang="fi-FI" sz="2100" b="0" dirty="0" err="1"/>
              <a:t>part-time</a:t>
            </a:r>
            <a:r>
              <a:rPr lang="fi-FI" sz="2100" b="0" dirty="0"/>
              <a:t>), Turku University </a:t>
            </a:r>
            <a:r>
              <a:rPr lang="fi-FI" sz="2100" b="0" dirty="0" err="1"/>
              <a:t>Hospital</a:t>
            </a:r>
            <a:endParaRPr lang="fi-FI" sz="2100" b="0" dirty="0"/>
          </a:p>
          <a:p>
            <a:r>
              <a:rPr lang="fi-FI" sz="2100" b="0" dirty="0" err="1"/>
              <a:t>Visiting</a:t>
            </a:r>
            <a:r>
              <a:rPr lang="fi-FI" sz="2100" b="0" dirty="0"/>
              <a:t> </a:t>
            </a:r>
            <a:r>
              <a:rPr lang="fi-FI" sz="2100" b="0" dirty="0" err="1"/>
              <a:t>professor</a:t>
            </a:r>
            <a:r>
              <a:rPr lang="fi-FI" sz="2100" b="0" dirty="0"/>
              <a:t>, </a:t>
            </a:r>
            <a:r>
              <a:rPr lang="fi-FI" sz="2100" b="0" dirty="0" err="1"/>
              <a:t>Trinity</a:t>
            </a:r>
            <a:r>
              <a:rPr lang="fi-FI" sz="2100" b="0" dirty="0"/>
              <a:t> College Dublin, School of Nursing and Midwifery</a:t>
            </a:r>
          </a:p>
          <a:p>
            <a:endParaRPr lang="fi-FI" sz="1900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57350" y="1241425"/>
            <a:ext cx="7092148" cy="1806575"/>
          </a:xfrm>
        </p:spPr>
        <p:txBody>
          <a:bodyPr>
            <a:noAutofit/>
          </a:bodyPr>
          <a:lstStyle/>
          <a:p>
            <a:r>
              <a:rPr lang="fi-FI" sz="2400" b="1" dirty="0">
                <a:solidFill>
                  <a:schemeClr val="bg1"/>
                </a:solidFill>
              </a:rPr>
              <a:t>FINE Symposium 11.12.2020</a:t>
            </a:r>
          </a:p>
          <a:p>
            <a:endParaRPr lang="fi-FI" sz="2800" b="1" dirty="0">
              <a:solidFill>
                <a:schemeClr val="bg1"/>
              </a:solidFill>
            </a:endParaRPr>
          </a:p>
          <a:p>
            <a:r>
              <a:rPr lang="fi-FI" sz="2800" b="1" dirty="0" err="1">
                <a:solidFill>
                  <a:schemeClr val="bg1"/>
                </a:solidFill>
              </a:rPr>
              <a:t>Impact</a:t>
            </a:r>
            <a:r>
              <a:rPr lang="fi-FI" sz="2800" b="1" dirty="0">
                <a:solidFill>
                  <a:schemeClr val="bg1"/>
                </a:solidFill>
              </a:rPr>
              <a:t> of covid19 on </a:t>
            </a:r>
            <a:r>
              <a:rPr lang="fi-FI" sz="2800" b="1" dirty="0" err="1">
                <a:solidFill>
                  <a:schemeClr val="bg1"/>
                </a:solidFill>
              </a:rPr>
              <a:t>nursing</a:t>
            </a:r>
            <a:r>
              <a:rPr lang="fi-FI" sz="2800" b="1" dirty="0">
                <a:solidFill>
                  <a:schemeClr val="bg1"/>
                </a:solidFill>
              </a:rPr>
              <a:t> </a:t>
            </a:r>
            <a:r>
              <a:rPr lang="fi-FI" sz="2800" b="1" dirty="0" err="1">
                <a:solidFill>
                  <a:schemeClr val="bg1"/>
                </a:solidFill>
              </a:rPr>
              <a:t>education</a:t>
            </a:r>
            <a:r>
              <a:rPr lang="fi-FI" sz="2800" b="1" dirty="0">
                <a:solidFill>
                  <a:schemeClr val="bg1"/>
                </a:solidFill>
              </a:rPr>
              <a:t> in Europe</a:t>
            </a:r>
            <a:r>
              <a:rPr lang="en-US" sz="2400" dirty="0"/>
              <a:t>		</a:t>
            </a:r>
            <a:endParaRPr lang="fi-FI" sz="2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98090" y="766916"/>
            <a:ext cx="9136576" cy="5163621"/>
          </a:xfrm>
        </p:spPr>
        <p:txBody>
          <a:bodyPr>
            <a:normAutofit/>
          </a:bodyPr>
          <a:lstStyle/>
          <a:p>
            <a:r>
              <a:rPr lang="fi-FI" sz="2700" dirty="0"/>
              <a:t> </a:t>
            </a:r>
            <a:br>
              <a:rPr lang="fi-FI" sz="2700" dirty="0"/>
            </a:br>
            <a:br>
              <a:rPr lang="fi-FI" sz="3100" dirty="0"/>
            </a:br>
            <a:r>
              <a:rPr lang="fi-FI" sz="2800" dirty="0"/>
              <a:t>Finland</a:t>
            </a:r>
            <a:br>
              <a:rPr lang="fi-FI" sz="3100" dirty="0"/>
            </a:br>
            <a:br>
              <a:rPr lang="fi-FI" sz="3100" dirty="0"/>
            </a:br>
            <a:br>
              <a:rPr lang="fi-FI" sz="3100" dirty="0"/>
            </a:br>
            <a:br>
              <a:rPr lang="fi-FI" sz="3100" dirty="0"/>
            </a:br>
            <a:br>
              <a:rPr lang="fi-FI" sz="3100" dirty="0"/>
            </a:br>
            <a:endParaRPr lang="fi-FI" sz="3100" dirty="0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666" y="255280"/>
            <a:ext cx="20256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8090" y="5599611"/>
            <a:ext cx="9595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err="1">
                <a:solidFill>
                  <a:schemeClr val="bg1"/>
                </a:solidFill>
              </a:rPr>
              <a:t>Acknowledgements</a:t>
            </a:r>
            <a:r>
              <a:rPr lang="fi-FI" sz="1600" dirty="0">
                <a:solidFill>
                  <a:schemeClr val="bg1"/>
                </a:solidFill>
              </a:rPr>
              <a:t>: PhD, NT Riitta-Liisa Lakanmaa and PhD, NT Satu Kajander-Unkuri</a:t>
            </a:r>
          </a:p>
        </p:txBody>
      </p:sp>
    </p:spTree>
    <p:extLst>
      <p:ext uri="{BB962C8B-B14F-4D97-AF65-F5344CB8AC3E}">
        <p14:creationId xmlns:p14="http://schemas.microsoft.com/office/powerpoint/2010/main" val="1127956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15" y="563046"/>
            <a:ext cx="9583134" cy="59078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4397829" y="5573486"/>
            <a:ext cx="1663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WHO, 6.12.2020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509" y="4511040"/>
            <a:ext cx="313508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err="1"/>
              <a:t>Finnish</a:t>
            </a:r>
            <a:r>
              <a:rPr lang="fi-FI" sz="1600" dirty="0"/>
              <a:t> </a:t>
            </a:r>
            <a:r>
              <a:rPr lang="fi-FI" sz="1600" dirty="0" err="1"/>
              <a:t>population</a:t>
            </a:r>
            <a:r>
              <a:rPr lang="fi-FI" sz="1600" dirty="0"/>
              <a:t> 5.5 milj. </a:t>
            </a:r>
          </a:p>
          <a:p>
            <a:r>
              <a:rPr lang="fi-FI" sz="1600" dirty="0"/>
              <a:t>28 732 </a:t>
            </a:r>
            <a:r>
              <a:rPr lang="fi-FI" sz="1600" dirty="0" err="1"/>
              <a:t>infected</a:t>
            </a:r>
            <a:endParaRPr lang="fi-FI" sz="1600" dirty="0"/>
          </a:p>
          <a:p>
            <a:r>
              <a:rPr lang="fi-FI" sz="1600" dirty="0"/>
              <a:t>433 </a:t>
            </a:r>
            <a:r>
              <a:rPr lang="fi-FI" sz="1600" dirty="0" err="1"/>
              <a:t>died</a:t>
            </a:r>
            <a:endParaRPr lang="fi-FI" sz="1600" dirty="0"/>
          </a:p>
          <a:p>
            <a:r>
              <a:rPr lang="fi-FI" sz="1600" dirty="0"/>
              <a:t>233 in </a:t>
            </a:r>
            <a:r>
              <a:rPr lang="fi-FI" sz="1600" dirty="0" err="1"/>
              <a:t>hospital</a:t>
            </a:r>
            <a:r>
              <a:rPr lang="fi-FI" sz="1600" dirty="0"/>
              <a:t>         (9.12.2020)</a:t>
            </a:r>
          </a:p>
          <a:p>
            <a:r>
              <a:rPr lang="fi-FI" sz="1600" dirty="0"/>
              <a:t>27 in </a:t>
            </a:r>
            <a:r>
              <a:rPr lang="fi-FI" sz="1600" dirty="0" err="1"/>
              <a:t>intensive</a:t>
            </a:r>
            <a:r>
              <a:rPr lang="fi-FI" sz="1600" dirty="0"/>
              <a:t> </a:t>
            </a:r>
            <a:r>
              <a:rPr lang="fi-FI" sz="1600" dirty="0" err="1"/>
              <a:t>care</a:t>
            </a:r>
            <a:r>
              <a:rPr lang="fi-FI" sz="1600" dirty="0"/>
              <a:t> (9.12.2020)</a:t>
            </a:r>
          </a:p>
          <a:p>
            <a:endParaRPr lang="fi-FI" dirty="0"/>
          </a:p>
        </p:txBody>
      </p:sp>
      <p:sp>
        <p:nvSpPr>
          <p:cNvPr id="7" name="TextBox 6"/>
          <p:cNvSpPr txBox="1"/>
          <p:nvPr/>
        </p:nvSpPr>
        <p:spPr>
          <a:xfrm>
            <a:off x="9631680" y="1045029"/>
            <a:ext cx="249936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Nursing </a:t>
            </a:r>
            <a:r>
              <a:rPr lang="fi-FI" sz="1600" b="1" dirty="0" err="1"/>
              <a:t>education</a:t>
            </a:r>
            <a:endParaRPr lang="fi-FI" sz="1600" dirty="0"/>
          </a:p>
          <a:p>
            <a:r>
              <a:rPr lang="fi-FI" sz="1600" dirty="0" err="1"/>
              <a:t>Universities</a:t>
            </a:r>
            <a:r>
              <a:rPr lang="fi-FI" sz="1600" dirty="0"/>
              <a:t> of </a:t>
            </a:r>
            <a:r>
              <a:rPr lang="fi-FI" sz="1600" dirty="0" err="1"/>
              <a:t>Appleid</a:t>
            </a:r>
            <a:r>
              <a:rPr lang="fi-FI" sz="1600" dirty="0"/>
              <a:t> Sciences </a:t>
            </a:r>
          </a:p>
          <a:p>
            <a:r>
              <a:rPr lang="fi-FI" sz="1600" dirty="0"/>
              <a:t>UAS 22</a:t>
            </a:r>
          </a:p>
          <a:p>
            <a:pPr marL="285750" indent="-285750">
              <a:buFontTx/>
              <a:buChar char="-"/>
            </a:pPr>
            <a:r>
              <a:rPr lang="fi-FI" sz="1600" dirty="0"/>
              <a:t>Bachelor (RN), 10000-11000/</a:t>
            </a:r>
            <a:r>
              <a:rPr lang="fi-FI" sz="1600" dirty="0" err="1"/>
              <a:t>yr</a:t>
            </a:r>
            <a:endParaRPr lang="fi-FI" sz="1600" dirty="0"/>
          </a:p>
          <a:p>
            <a:pPr marL="285750" indent="-285750">
              <a:buFontTx/>
              <a:buChar char="-"/>
            </a:pPr>
            <a:r>
              <a:rPr lang="fi-FI" sz="1600" dirty="0"/>
              <a:t>Master (</a:t>
            </a:r>
            <a:r>
              <a:rPr lang="fi-FI" sz="1600" dirty="0" err="1"/>
              <a:t>shorter</a:t>
            </a:r>
            <a:r>
              <a:rPr lang="fi-FI" sz="1600" dirty="0"/>
              <a:t>), 2000/</a:t>
            </a:r>
            <a:r>
              <a:rPr lang="fi-FI" sz="1600" dirty="0" err="1"/>
              <a:t>yr</a:t>
            </a:r>
            <a:endParaRPr lang="fi-FI" sz="1600" dirty="0"/>
          </a:p>
          <a:p>
            <a:pPr marL="285750" indent="-285750">
              <a:buFontTx/>
              <a:buChar char="-"/>
            </a:pPr>
            <a:endParaRPr lang="fi-FI" sz="1600" dirty="0"/>
          </a:p>
          <a:p>
            <a:r>
              <a:rPr lang="fi-FI" sz="1600" dirty="0" err="1"/>
              <a:t>Universities</a:t>
            </a:r>
            <a:r>
              <a:rPr lang="fi-FI" sz="1600" dirty="0"/>
              <a:t> 5</a:t>
            </a:r>
          </a:p>
          <a:p>
            <a:pPr marL="285750" indent="-285750">
              <a:buFontTx/>
              <a:buChar char="-"/>
            </a:pPr>
            <a:r>
              <a:rPr lang="fi-FI" sz="1600" dirty="0"/>
              <a:t>University </a:t>
            </a:r>
            <a:r>
              <a:rPr lang="fi-FI" sz="1600" dirty="0" err="1"/>
              <a:t>master</a:t>
            </a:r>
            <a:r>
              <a:rPr lang="fi-FI" sz="1600" dirty="0"/>
              <a:t>, 250/</a:t>
            </a:r>
            <a:r>
              <a:rPr lang="fi-FI" sz="1600" dirty="0" err="1"/>
              <a:t>yr</a:t>
            </a:r>
            <a:endParaRPr lang="fi-FI" sz="1600" dirty="0"/>
          </a:p>
          <a:p>
            <a:pPr marL="285750" indent="-285750">
              <a:buFontTx/>
              <a:buChar char="-"/>
            </a:pPr>
            <a:r>
              <a:rPr lang="fi-FI" sz="1600" dirty="0"/>
              <a:t>PhD, 25-30/</a:t>
            </a:r>
            <a:r>
              <a:rPr lang="fi-FI" sz="1600" dirty="0" err="1"/>
              <a:t>yr</a:t>
            </a:r>
            <a:r>
              <a:rPr lang="fi-FI" sz="1600" dirty="0"/>
              <a:t> (</a:t>
            </a:r>
            <a:r>
              <a:rPr lang="fi-FI" sz="1600" dirty="0" err="1"/>
              <a:t>nursing</a:t>
            </a:r>
            <a:r>
              <a:rPr lang="fi-FI" sz="1600" dirty="0"/>
              <a:t>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6134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3"/>
          <p:cNvSpPr txBox="1">
            <a:spLocks/>
          </p:cNvSpPr>
          <p:nvPr/>
        </p:nvSpPr>
        <p:spPr>
          <a:xfrm>
            <a:off x="137159" y="193080"/>
            <a:ext cx="9743439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22787" y="363794"/>
            <a:ext cx="9592070" cy="6154993"/>
          </a:xfrm>
        </p:spPr>
        <p:txBody>
          <a:bodyPr>
            <a:normAutofit lnSpcReduction="10000"/>
          </a:bodyPr>
          <a:lstStyle/>
          <a:p>
            <a:endParaRPr lang="fi-FI" dirty="0"/>
          </a:p>
          <a:p>
            <a:r>
              <a:rPr lang="fi-FI" sz="3200" dirty="0" err="1"/>
              <a:t>Changes</a:t>
            </a:r>
            <a:endParaRPr lang="fi-FI" sz="3200" dirty="0"/>
          </a:p>
          <a:p>
            <a:r>
              <a:rPr lang="fi-FI" sz="2400" dirty="0" err="1"/>
              <a:t>Spring</a:t>
            </a:r>
            <a:r>
              <a:rPr lang="fi-FI" sz="2400" dirty="0"/>
              <a:t> 2020: 03-05/2020 </a:t>
            </a:r>
            <a:r>
              <a:rPr lang="fi-FI" sz="2400" dirty="0" err="1"/>
              <a:t>total</a:t>
            </a:r>
            <a:r>
              <a:rPr lang="fi-FI" sz="2400" dirty="0"/>
              <a:t> </a:t>
            </a:r>
            <a:r>
              <a:rPr lang="fi-FI" sz="2400" dirty="0" err="1"/>
              <a:t>lock-down</a:t>
            </a:r>
            <a:r>
              <a:rPr lang="fi-FI" sz="2400" dirty="0"/>
              <a:t> (in </a:t>
            </a:r>
            <a:r>
              <a:rPr lang="fi-FI" sz="2400" dirty="0" err="1"/>
              <a:t>school</a:t>
            </a:r>
            <a:r>
              <a:rPr lang="fi-FI" sz="2400" dirty="0"/>
              <a:t> and </a:t>
            </a:r>
            <a:r>
              <a:rPr lang="fi-FI" sz="2400" dirty="0" err="1"/>
              <a:t>practice</a:t>
            </a:r>
            <a:r>
              <a:rPr lang="fi-FI" sz="2400" dirty="0"/>
              <a:t>)</a:t>
            </a:r>
          </a:p>
          <a:p>
            <a:endParaRPr lang="fi-FI" sz="2400" dirty="0"/>
          </a:p>
          <a:p>
            <a:r>
              <a:rPr lang="fi-FI" sz="2400" dirty="0" err="1"/>
              <a:t>Fall</a:t>
            </a:r>
            <a:r>
              <a:rPr lang="fi-FI" sz="2400" dirty="0"/>
              <a:t> 2020: </a:t>
            </a:r>
            <a:r>
              <a:rPr lang="fi-FI" sz="2400" dirty="0" err="1"/>
              <a:t>hybrid</a:t>
            </a:r>
            <a:r>
              <a:rPr lang="fi-FI" sz="2400" dirty="0"/>
              <a:t> </a:t>
            </a:r>
            <a:r>
              <a:rPr lang="fi-FI" sz="2400" dirty="0" err="1"/>
              <a:t>model</a:t>
            </a:r>
            <a:r>
              <a:rPr lang="fi-FI" sz="2400" dirty="0"/>
              <a:t> (</a:t>
            </a:r>
            <a:r>
              <a:rPr lang="fi-FI" sz="2400" dirty="0" err="1"/>
              <a:t>theoretical</a:t>
            </a:r>
            <a:r>
              <a:rPr lang="fi-FI" sz="2400" dirty="0"/>
              <a:t> </a:t>
            </a:r>
            <a:r>
              <a:rPr lang="fi-FI" sz="2400" dirty="0" err="1"/>
              <a:t>teaching</a:t>
            </a:r>
            <a:r>
              <a:rPr lang="fi-FI" sz="2400" dirty="0"/>
              <a:t> on-</a:t>
            </a:r>
            <a:r>
              <a:rPr lang="fi-FI" sz="2400" dirty="0" err="1"/>
              <a:t>line</a:t>
            </a:r>
            <a:r>
              <a:rPr lang="fi-FI" sz="2400" dirty="0"/>
              <a:t>, </a:t>
            </a:r>
            <a:r>
              <a:rPr lang="fi-FI" sz="2400" dirty="0" err="1"/>
              <a:t>seminar</a:t>
            </a:r>
            <a:r>
              <a:rPr lang="fi-FI" sz="2400" dirty="0"/>
              <a:t>/</a:t>
            </a:r>
            <a:r>
              <a:rPr lang="fi-FI" sz="2400" dirty="0" err="1"/>
              <a:t>groupwork</a:t>
            </a:r>
            <a:r>
              <a:rPr lang="fi-FI" sz="2400" dirty="0"/>
              <a:t> at </a:t>
            </a:r>
            <a:r>
              <a:rPr lang="fi-FI" sz="2400" dirty="0" err="1"/>
              <a:t>school</a:t>
            </a:r>
            <a:r>
              <a:rPr lang="fi-FI" sz="2400" dirty="0"/>
              <a:t>, in </a:t>
            </a:r>
            <a:r>
              <a:rPr lang="fi-FI" sz="2400" dirty="0" err="1"/>
              <a:t>practice</a:t>
            </a:r>
            <a:r>
              <a:rPr lang="fi-FI" sz="2400" dirty="0"/>
              <a:t> </a:t>
            </a:r>
            <a:r>
              <a:rPr lang="fi-FI" sz="2400" dirty="0" err="1"/>
              <a:t>different</a:t>
            </a:r>
            <a:r>
              <a:rPr lang="fi-FI" sz="2400" dirty="0"/>
              <a:t> </a:t>
            </a:r>
            <a:r>
              <a:rPr lang="fi-FI" sz="2400" dirty="0" err="1"/>
              <a:t>arrangements</a:t>
            </a:r>
            <a:r>
              <a:rPr lang="fi-FI" sz="2400" dirty="0"/>
              <a:t>)</a:t>
            </a:r>
          </a:p>
          <a:p>
            <a:r>
              <a:rPr lang="fi-FI" sz="2400" dirty="0"/>
              <a:t>	</a:t>
            </a:r>
            <a:r>
              <a:rPr lang="fi-FI" sz="2400" dirty="0">
                <a:sym typeface="Wingdings" panose="05000000000000000000" pitchFamily="2" charset="2"/>
              </a:rPr>
              <a:t></a:t>
            </a:r>
          </a:p>
          <a:p>
            <a:r>
              <a:rPr lang="fi-FI" sz="2400" dirty="0">
                <a:sym typeface="Wingdings" panose="05000000000000000000" pitchFamily="2" charset="2"/>
              </a:rPr>
              <a:t>	</a:t>
            </a:r>
            <a:r>
              <a:rPr lang="fi-FI" sz="1900" dirty="0">
                <a:sym typeface="Wingdings" panose="05000000000000000000" pitchFamily="2" charset="2"/>
              </a:rPr>
              <a:t>*</a:t>
            </a:r>
            <a:r>
              <a:rPr lang="fi-FI" sz="1900" dirty="0" err="1">
                <a:sym typeface="Wingdings" panose="05000000000000000000" pitchFamily="2" charset="2"/>
              </a:rPr>
              <a:t>digitalisation</a:t>
            </a:r>
            <a:r>
              <a:rPr lang="fi-FI" sz="1900" dirty="0">
                <a:sym typeface="Wingdings" panose="05000000000000000000" pitchFamily="2" charset="2"/>
              </a:rPr>
              <a:t> </a:t>
            </a:r>
          </a:p>
          <a:p>
            <a:r>
              <a:rPr lang="fi-FI" sz="1900" dirty="0">
                <a:sym typeface="Wingdings" panose="05000000000000000000" pitchFamily="2" charset="2"/>
              </a:rPr>
              <a:t>	*</a:t>
            </a:r>
            <a:r>
              <a:rPr lang="fi-FI" sz="1900" dirty="0" err="1">
                <a:sym typeface="Wingdings" panose="05000000000000000000" pitchFamily="2" charset="2"/>
              </a:rPr>
              <a:t>difficulties</a:t>
            </a:r>
            <a:r>
              <a:rPr lang="fi-FI" sz="1900" dirty="0">
                <a:sym typeface="Wingdings" panose="05000000000000000000" pitchFamily="2" charset="2"/>
              </a:rPr>
              <a:t> </a:t>
            </a:r>
            <a:r>
              <a:rPr lang="fi-FI" sz="1900" dirty="0" err="1">
                <a:sym typeface="Wingdings" panose="05000000000000000000" pitchFamily="2" charset="2"/>
              </a:rPr>
              <a:t>with</a:t>
            </a:r>
            <a:r>
              <a:rPr lang="fi-FI" sz="1900" dirty="0">
                <a:sym typeface="Wingdings" panose="05000000000000000000" pitchFamily="2" charset="2"/>
              </a:rPr>
              <a:t> </a:t>
            </a:r>
            <a:r>
              <a:rPr lang="fi-FI" sz="1900" dirty="0" err="1">
                <a:sym typeface="Wingdings" panose="05000000000000000000" pitchFamily="2" charset="2"/>
              </a:rPr>
              <a:t>assessments</a:t>
            </a:r>
            <a:r>
              <a:rPr lang="fi-FI" sz="1900" dirty="0">
                <a:sym typeface="Wingdings" panose="05000000000000000000" pitchFamily="2" charset="2"/>
              </a:rPr>
              <a:t>/</a:t>
            </a:r>
            <a:r>
              <a:rPr lang="fi-FI" sz="1900" dirty="0" err="1">
                <a:sym typeface="Wingdings" panose="05000000000000000000" pitchFamily="2" charset="2"/>
              </a:rPr>
              <a:t>evaluations</a:t>
            </a:r>
            <a:r>
              <a:rPr lang="fi-FI" sz="1900" dirty="0">
                <a:sym typeface="Wingdings" panose="05000000000000000000" pitchFamily="2" charset="2"/>
              </a:rPr>
              <a:t> (</a:t>
            </a:r>
            <a:r>
              <a:rPr lang="fi-FI" sz="1900" dirty="0" err="1">
                <a:sym typeface="Wingdings" panose="05000000000000000000" pitchFamily="2" charset="2"/>
              </a:rPr>
              <a:t>test</a:t>
            </a:r>
            <a:r>
              <a:rPr lang="fi-FI" sz="1900" dirty="0">
                <a:sym typeface="Wingdings" panose="05000000000000000000" pitchFamily="2" charset="2"/>
              </a:rPr>
              <a:t> </a:t>
            </a:r>
            <a:r>
              <a:rPr lang="fi-FI" sz="1900" dirty="0" err="1">
                <a:sym typeface="Wingdings" panose="05000000000000000000" pitchFamily="2" charset="2"/>
              </a:rPr>
              <a:t>labs</a:t>
            </a:r>
            <a:r>
              <a:rPr lang="fi-FI" sz="1900" dirty="0">
                <a:sym typeface="Wingdings" panose="05000000000000000000" pitchFamily="2" charset="2"/>
              </a:rPr>
              <a:t> </a:t>
            </a:r>
            <a:r>
              <a:rPr lang="fi-FI" sz="1900" dirty="0" err="1">
                <a:sym typeface="Wingdings" panose="05000000000000000000" pitchFamily="2" charset="2"/>
              </a:rPr>
              <a:t>closed</a:t>
            </a:r>
            <a:r>
              <a:rPr lang="fi-FI" sz="1900" dirty="0">
                <a:sym typeface="Wingdings" panose="05000000000000000000" pitchFamily="2" charset="2"/>
              </a:rPr>
              <a:t>)</a:t>
            </a:r>
          </a:p>
          <a:p>
            <a:r>
              <a:rPr lang="fi-FI" sz="1900" dirty="0">
                <a:sym typeface="Wingdings" panose="05000000000000000000" pitchFamily="2" charset="2"/>
              </a:rPr>
              <a:t>	*</a:t>
            </a:r>
            <a:r>
              <a:rPr lang="fi-FI" sz="1900" dirty="0" err="1">
                <a:sym typeface="Wingdings" panose="05000000000000000000" pitchFamily="2" charset="2"/>
              </a:rPr>
              <a:t>group-arrangements</a:t>
            </a:r>
            <a:endParaRPr lang="fi-FI" sz="1900" dirty="0">
              <a:sym typeface="Wingdings" panose="05000000000000000000" pitchFamily="2" charset="2"/>
            </a:endParaRPr>
          </a:p>
          <a:p>
            <a:r>
              <a:rPr lang="fi-FI" sz="1900" dirty="0">
                <a:sym typeface="Wingdings" panose="05000000000000000000" pitchFamily="2" charset="2"/>
              </a:rPr>
              <a:t>	*</a:t>
            </a:r>
            <a:r>
              <a:rPr lang="fi-FI" sz="1900" dirty="0" err="1">
                <a:sym typeface="Wingdings" panose="05000000000000000000" pitchFamily="2" charset="2"/>
              </a:rPr>
              <a:t>specified</a:t>
            </a:r>
            <a:r>
              <a:rPr lang="fi-FI" sz="1900" dirty="0">
                <a:sym typeface="Wingdings" panose="05000000000000000000" pitchFamily="2" charset="2"/>
              </a:rPr>
              <a:t> </a:t>
            </a:r>
            <a:r>
              <a:rPr lang="fi-FI" sz="1900" dirty="0" err="1">
                <a:sym typeface="Wingdings" panose="05000000000000000000" pitchFamily="2" charset="2"/>
              </a:rPr>
              <a:t>contracts</a:t>
            </a:r>
            <a:r>
              <a:rPr lang="fi-FI" sz="1900" dirty="0">
                <a:sym typeface="Wingdings" panose="05000000000000000000" pitchFamily="2" charset="2"/>
              </a:rPr>
              <a:t> for </a:t>
            </a:r>
            <a:r>
              <a:rPr lang="fi-FI" sz="1900" dirty="0" err="1">
                <a:sym typeface="Wingdings" panose="05000000000000000000" pitchFamily="2" charset="2"/>
              </a:rPr>
              <a:t>practicum</a:t>
            </a:r>
            <a:r>
              <a:rPr lang="fi-FI" sz="1900" dirty="0">
                <a:sym typeface="Wingdings" panose="05000000000000000000" pitchFamily="2" charset="2"/>
              </a:rPr>
              <a:t> – </a:t>
            </a:r>
            <a:r>
              <a:rPr lang="fi-FI" sz="1900" dirty="0" err="1">
                <a:sym typeface="Wingdings" panose="05000000000000000000" pitchFamily="2" charset="2"/>
              </a:rPr>
              <a:t>increased</a:t>
            </a:r>
            <a:r>
              <a:rPr lang="fi-FI" sz="1900" dirty="0">
                <a:sym typeface="Wingdings" panose="05000000000000000000" pitchFamily="2" charset="2"/>
              </a:rPr>
              <a:t> </a:t>
            </a:r>
            <a:r>
              <a:rPr lang="fi-FI" sz="1900" dirty="0" err="1">
                <a:sym typeface="Wingdings" panose="05000000000000000000" pitchFamily="2" charset="2"/>
              </a:rPr>
              <a:t>responsibility</a:t>
            </a:r>
            <a:r>
              <a:rPr lang="fi-FI" sz="1900" dirty="0">
                <a:sym typeface="Wingdings" panose="05000000000000000000" pitchFamily="2" charset="2"/>
              </a:rPr>
              <a:t> for </a:t>
            </a:r>
            <a:r>
              <a:rPr lang="fi-FI" sz="1900" dirty="0" err="1">
                <a:sym typeface="Wingdings" panose="05000000000000000000" pitchFamily="2" charset="2"/>
              </a:rPr>
              <a:t>students</a:t>
            </a:r>
            <a:endParaRPr lang="fi-FI" sz="1900" dirty="0">
              <a:sym typeface="Wingdings" panose="05000000000000000000" pitchFamily="2" charset="2"/>
            </a:endParaRPr>
          </a:p>
          <a:p>
            <a:r>
              <a:rPr lang="fi-FI" sz="1900" dirty="0">
                <a:sym typeface="Wingdings" panose="05000000000000000000" pitchFamily="2" charset="2"/>
              </a:rPr>
              <a:t>	*</a:t>
            </a:r>
            <a:r>
              <a:rPr lang="fi-FI" sz="1900" dirty="0" err="1">
                <a:sym typeface="Wingdings" panose="05000000000000000000" pitchFamily="2" charset="2"/>
              </a:rPr>
              <a:t>delayed</a:t>
            </a:r>
            <a:r>
              <a:rPr lang="fi-FI" sz="1900" dirty="0">
                <a:sym typeface="Wingdings" panose="05000000000000000000" pitchFamily="2" charset="2"/>
              </a:rPr>
              <a:t> </a:t>
            </a:r>
            <a:r>
              <a:rPr lang="fi-FI" sz="1900" dirty="0" err="1">
                <a:sym typeface="Wingdings" panose="05000000000000000000" pitchFamily="2" charset="2"/>
              </a:rPr>
              <a:t>graduation</a:t>
            </a:r>
            <a:r>
              <a:rPr lang="fi-FI" sz="1900" dirty="0">
                <a:sym typeface="Wingdings" panose="05000000000000000000" pitchFamily="2" charset="2"/>
              </a:rPr>
              <a:t> (18%, 37% </a:t>
            </a:r>
            <a:r>
              <a:rPr lang="fi-FI" sz="1900" dirty="0" err="1">
                <a:sym typeface="Wingdings" panose="05000000000000000000" pitchFamily="2" charset="2"/>
              </a:rPr>
              <a:t>unsure</a:t>
            </a:r>
            <a:r>
              <a:rPr lang="fi-FI" sz="1900" dirty="0">
                <a:sym typeface="Wingdings" panose="05000000000000000000" pitchFamily="2" charset="2"/>
              </a:rPr>
              <a:t>)</a:t>
            </a:r>
          </a:p>
          <a:p>
            <a:r>
              <a:rPr lang="fi-FI" sz="1900" dirty="0">
                <a:sym typeface="Wingdings" panose="05000000000000000000" pitchFamily="2" charset="2"/>
              </a:rPr>
              <a:t>	*</a:t>
            </a:r>
            <a:r>
              <a:rPr lang="fi-FI" sz="1900" dirty="0" err="1">
                <a:sym typeface="Wingdings" panose="05000000000000000000" pitchFamily="2" charset="2"/>
              </a:rPr>
              <a:t>students</a:t>
            </a:r>
            <a:r>
              <a:rPr lang="fi-FI" sz="1900" dirty="0">
                <a:sym typeface="Wingdings" panose="05000000000000000000" pitchFamily="2" charset="2"/>
              </a:rPr>
              <a:t>’ </a:t>
            </a:r>
            <a:r>
              <a:rPr lang="fi-FI" sz="1900" dirty="0" err="1">
                <a:sym typeface="Wingdings" panose="05000000000000000000" pitchFamily="2" charset="2"/>
              </a:rPr>
              <a:t>satisfaction</a:t>
            </a:r>
            <a:r>
              <a:rPr lang="fi-FI" sz="1900" dirty="0">
                <a:sym typeface="Wingdings" panose="05000000000000000000" pitchFamily="2" charset="2"/>
              </a:rPr>
              <a:t> 3.1 (1-5 </a:t>
            </a:r>
            <a:r>
              <a:rPr lang="fi-FI" sz="1900" dirty="0" err="1">
                <a:sym typeface="Wingdings" panose="05000000000000000000" pitchFamily="2" charset="2"/>
              </a:rPr>
              <a:t>scale</a:t>
            </a:r>
            <a:r>
              <a:rPr lang="fi-FI" sz="1900" dirty="0">
                <a:sym typeface="Wingdings" panose="05000000000000000000" pitchFamily="2" charset="2"/>
              </a:rPr>
              <a:t>)</a:t>
            </a:r>
          </a:p>
          <a:p>
            <a:r>
              <a:rPr lang="fi-FI" sz="1900" dirty="0">
                <a:sym typeface="Wingdings" panose="05000000000000000000" pitchFamily="2" charset="2"/>
              </a:rPr>
              <a:t>	*</a:t>
            </a:r>
            <a:r>
              <a:rPr lang="fi-FI" sz="1900" dirty="0" err="1">
                <a:sym typeface="Wingdings" panose="05000000000000000000" pitchFamily="2" charset="2"/>
              </a:rPr>
              <a:t>teachers</a:t>
            </a:r>
            <a:r>
              <a:rPr lang="fi-FI" sz="1900" dirty="0">
                <a:sym typeface="Wingdings" panose="05000000000000000000" pitchFamily="2" charset="2"/>
              </a:rPr>
              <a:t> – heavy </a:t>
            </a:r>
            <a:r>
              <a:rPr lang="fi-FI" sz="1900" dirty="0" err="1">
                <a:sym typeface="Wingdings" panose="05000000000000000000" pitchFamily="2" charset="2"/>
              </a:rPr>
              <a:t>workload</a:t>
            </a:r>
            <a:endParaRPr lang="fi-FI" sz="1900" dirty="0">
              <a:sym typeface="Wingdings" panose="05000000000000000000" pitchFamily="2" charset="2"/>
            </a:endParaRPr>
          </a:p>
          <a:p>
            <a:r>
              <a:rPr lang="fi-FI" sz="1900" dirty="0">
                <a:sym typeface="Wingdings" panose="05000000000000000000" pitchFamily="2" charset="2"/>
              </a:rPr>
              <a:t>	*</a:t>
            </a:r>
            <a:r>
              <a:rPr lang="fi-FI" sz="1900" dirty="0" err="1">
                <a:sym typeface="Wingdings" panose="05000000000000000000" pitchFamily="2" charset="2"/>
              </a:rPr>
              <a:t>research</a:t>
            </a:r>
            <a:r>
              <a:rPr lang="fi-FI" sz="1900" dirty="0">
                <a:sym typeface="Wingdings" panose="05000000000000000000" pitchFamily="2" charset="2"/>
              </a:rPr>
              <a:t> </a:t>
            </a:r>
            <a:r>
              <a:rPr lang="fi-FI" sz="1900" dirty="0" err="1">
                <a:sym typeface="Wingdings" panose="05000000000000000000" pitchFamily="2" charset="2"/>
              </a:rPr>
              <a:t>progressed</a:t>
            </a:r>
            <a:r>
              <a:rPr lang="fi-FI" sz="1900" dirty="0">
                <a:sym typeface="Wingdings" panose="05000000000000000000" pitchFamily="2" charset="2"/>
              </a:rPr>
              <a:t> in </a:t>
            </a:r>
            <a:r>
              <a:rPr lang="fi-FI" sz="1900" dirty="0" err="1">
                <a:sym typeface="Wingdings" panose="05000000000000000000" pitchFamily="2" charset="2"/>
              </a:rPr>
              <a:t>time</a:t>
            </a:r>
            <a:r>
              <a:rPr lang="fi-FI" sz="1900" dirty="0">
                <a:sym typeface="Wingdings" panose="05000000000000000000" pitchFamily="2" charset="2"/>
              </a:rPr>
              <a:t> (</a:t>
            </a:r>
            <a:r>
              <a:rPr lang="fi-FI" sz="1900" dirty="0" err="1">
                <a:sym typeface="Wingdings" panose="05000000000000000000" pitchFamily="2" charset="2"/>
              </a:rPr>
              <a:t>some</a:t>
            </a:r>
            <a:r>
              <a:rPr lang="fi-FI" sz="1900" dirty="0">
                <a:sym typeface="Wingdings" panose="05000000000000000000" pitchFamily="2" charset="2"/>
              </a:rPr>
              <a:t> </a:t>
            </a:r>
            <a:r>
              <a:rPr lang="fi-FI" sz="1900" dirty="0" err="1">
                <a:sym typeface="Wingdings" panose="05000000000000000000" pitchFamily="2" charset="2"/>
              </a:rPr>
              <a:t>delays</a:t>
            </a:r>
            <a:r>
              <a:rPr lang="fi-FI" sz="1900" dirty="0">
                <a:sym typeface="Wingdings" panose="05000000000000000000" pitchFamily="2" charset="2"/>
              </a:rPr>
              <a:t> </a:t>
            </a:r>
            <a:r>
              <a:rPr lang="fi-FI" sz="1900" dirty="0" err="1">
                <a:sym typeface="Wingdings" panose="05000000000000000000" pitchFamily="2" charset="2"/>
              </a:rPr>
              <a:t>due</a:t>
            </a:r>
            <a:r>
              <a:rPr lang="fi-FI" sz="1900" dirty="0">
                <a:sym typeface="Wingdings" panose="05000000000000000000" pitchFamily="2" charset="2"/>
              </a:rPr>
              <a:t> data </a:t>
            </a:r>
            <a:r>
              <a:rPr lang="fi-FI" sz="1900" dirty="0" err="1">
                <a:sym typeface="Wingdings" panose="05000000000000000000" pitchFamily="2" charset="2"/>
              </a:rPr>
              <a:t>collection</a:t>
            </a:r>
            <a:r>
              <a:rPr lang="fi-FI" sz="1900" dirty="0">
                <a:sym typeface="Wingdings" panose="05000000000000000000" pitchFamily="2" charset="2"/>
              </a:rPr>
              <a:t>)</a:t>
            </a:r>
            <a:endParaRPr lang="fi-FI" sz="1900" dirty="0"/>
          </a:p>
        </p:txBody>
      </p:sp>
    </p:spTree>
    <p:extLst>
      <p:ext uri="{BB962C8B-B14F-4D97-AF65-F5344CB8AC3E}">
        <p14:creationId xmlns:p14="http://schemas.microsoft.com/office/powerpoint/2010/main" val="3580427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35131" y="775063"/>
            <a:ext cx="9814559" cy="5668416"/>
          </a:xfrm>
        </p:spPr>
        <p:txBody>
          <a:bodyPr>
            <a:normAutofit/>
          </a:bodyPr>
          <a:lstStyle/>
          <a:p>
            <a:r>
              <a:rPr lang="fi-FI" sz="2400" dirty="0" err="1"/>
              <a:t>Digitalisation</a:t>
            </a:r>
            <a:r>
              <a:rPr lang="fi-FI" sz="2400" dirty="0"/>
              <a:t> + </a:t>
            </a:r>
            <a:r>
              <a:rPr lang="fi-FI" sz="2400" dirty="0" err="1"/>
              <a:t>creative</a:t>
            </a:r>
            <a:r>
              <a:rPr lang="fi-FI" sz="2400" dirty="0"/>
              <a:t> </a:t>
            </a:r>
            <a:r>
              <a:rPr lang="fi-FI" sz="2400" dirty="0" err="1"/>
              <a:t>teachers</a:t>
            </a:r>
            <a:r>
              <a:rPr lang="fi-FI" sz="2400" dirty="0"/>
              <a:t> + </a:t>
            </a:r>
            <a:r>
              <a:rPr lang="fi-FI" sz="2400" dirty="0" err="1"/>
              <a:t>responsible</a:t>
            </a:r>
            <a:r>
              <a:rPr lang="fi-FI" sz="2400" dirty="0"/>
              <a:t> </a:t>
            </a:r>
            <a:r>
              <a:rPr lang="fi-FI" sz="2400" dirty="0" err="1"/>
              <a:t>students</a:t>
            </a:r>
            <a:endParaRPr lang="fi-FI" sz="2400" dirty="0"/>
          </a:p>
          <a:p>
            <a:pPr marL="457200" indent="-457200">
              <a:buFont typeface="Wingdings" panose="05000000000000000000" pitchFamily="2" charset="2"/>
              <a:buChar char="J"/>
            </a:pPr>
            <a:endParaRPr lang="fi-FI" b="0" dirty="0"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J"/>
            </a:pPr>
            <a:r>
              <a:rPr lang="fi-FI" b="0" dirty="0">
                <a:sym typeface="Wingdings" panose="05000000000000000000" pitchFamily="2" charset="2"/>
              </a:rPr>
              <a:t>Applications/</a:t>
            </a:r>
            <a:r>
              <a:rPr lang="fi-FI" b="0" dirty="0" err="1">
                <a:sym typeface="Wingdings" panose="05000000000000000000" pitchFamily="2" charset="2"/>
              </a:rPr>
              <a:t>games</a:t>
            </a:r>
            <a:r>
              <a:rPr lang="fi-FI" b="0" dirty="0">
                <a:sym typeface="Wingdings" panose="05000000000000000000" pitchFamily="2" charset="2"/>
              </a:rPr>
              <a:t> for </a:t>
            </a:r>
            <a:r>
              <a:rPr lang="fi-FI" b="0" dirty="0" err="1">
                <a:sym typeface="Wingdings" panose="05000000000000000000" pitchFamily="2" charset="2"/>
              </a:rPr>
              <a:t>several</a:t>
            </a:r>
            <a:r>
              <a:rPr lang="fi-FI" b="0" dirty="0">
                <a:sym typeface="Wingdings" panose="05000000000000000000" pitchFamily="2" charset="2"/>
              </a:rPr>
              <a:t> </a:t>
            </a:r>
            <a:r>
              <a:rPr lang="fi-FI" b="0" dirty="0" err="1">
                <a:sym typeface="Wingdings" panose="05000000000000000000" pitchFamily="2" charset="2"/>
              </a:rPr>
              <a:t>purposes</a:t>
            </a:r>
            <a:r>
              <a:rPr lang="fi-FI" b="0" dirty="0">
                <a:sym typeface="Wingdings" panose="05000000000000000000" pitchFamily="2" charset="2"/>
              </a:rPr>
              <a:t> (</a:t>
            </a:r>
            <a:r>
              <a:rPr lang="fi-FI" b="0" dirty="0" err="1">
                <a:sym typeface="Wingdings" panose="05000000000000000000" pitchFamily="2" charset="2"/>
              </a:rPr>
              <a:t>intensive</a:t>
            </a:r>
            <a:r>
              <a:rPr lang="fi-FI" b="0" dirty="0">
                <a:sym typeface="Wingdings" panose="05000000000000000000" pitchFamily="2" charset="2"/>
              </a:rPr>
              <a:t> </a:t>
            </a:r>
            <a:r>
              <a:rPr lang="fi-FI" b="0" dirty="0" err="1">
                <a:sym typeface="Wingdings" panose="05000000000000000000" pitchFamily="2" charset="2"/>
              </a:rPr>
              <a:t>care</a:t>
            </a:r>
            <a:r>
              <a:rPr lang="fi-FI" b="0" dirty="0">
                <a:sym typeface="Wingdings" panose="05000000000000000000" pitchFamily="2" charset="2"/>
              </a:rPr>
              <a:t> ICU </a:t>
            </a:r>
            <a:r>
              <a:rPr lang="fi-FI" b="0" dirty="0" err="1">
                <a:sym typeface="Wingdings" panose="05000000000000000000" pitchFamily="2" charset="2"/>
              </a:rPr>
              <a:t>game</a:t>
            </a:r>
            <a:r>
              <a:rPr lang="fi-FI" b="0" dirty="0">
                <a:sym typeface="Wingdings" panose="05000000000000000000" pitchFamily="2" charset="2"/>
              </a:rPr>
              <a:t>, for </a:t>
            </a:r>
            <a:r>
              <a:rPr lang="fi-FI" b="0" dirty="0" err="1">
                <a:sym typeface="Wingdings" panose="05000000000000000000" pitchFamily="2" charset="2"/>
              </a:rPr>
              <a:t>ethics</a:t>
            </a:r>
            <a:r>
              <a:rPr lang="fi-FI" b="0" dirty="0">
                <a:sym typeface="Wingdings" panose="05000000000000000000" pitchFamily="2" charset="2"/>
              </a:rPr>
              <a:t>, for </a:t>
            </a:r>
            <a:r>
              <a:rPr lang="fi-FI" b="0" dirty="0" err="1">
                <a:sym typeface="Wingdings" panose="05000000000000000000" pitchFamily="2" charset="2"/>
              </a:rPr>
              <a:t>several</a:t>
            </a:r>
            <a:r>
              <a:rPr lang="fi-FI" b="0" dirty="0">
                <a:sym typeface="Wingdings" panose="05000000000000000000" pitchFamily="2" charset="2"/>
              </a:rPr>
              <a:t> </a:t>
            </a:r>
            <a:r>
              <a:rPr lang="fi-FI" b="0" dirty="0" err="1">
                <a:sym typeface="Wingdings" panose="05000000000000000000" pitchFamily="2" charset="2"/>
              </a:rPr>
              <a:t>clinical</a:t>
            </a:r>
            <a:r>
              <a:rPr lang="fi-FI" b="0" dirty="0">
                <a:sym typeface="Wingdings" panose="05000000000000000000" pitchFamily="2" charset="2"/>
              </a:rPr>
              <a:t> </a:t>
            </a:r>
            <a:r>
              <a:rPr lang="fi-FI" b="0" dirty="0" err="1">
                <a:sym typeface="Wingdings" panose="05000000000000000000" pitchFamily="2" charset="2"/>
              </a:rPr>
              <a:t>fields</a:t>
            </a:r>
            <a:endParaRPr lang="fi-FI" b="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J"/>
            </a:pPr>
            <a:r>
              <a:rPr lang="fi-FI" b="0" dirty="0" err="1">
                <a:sym typeface="Wingdings" panose="05000000000000000000" pitchFamily="2" charset="2"/>
              </a:rPr>
              <a:t>Simulation</a:t>
            </a:r>
            <a:r>
              <a:rPr lang="fi-FI" b="0" dirty="0">
                <a:sym typeface="Wingdings" panose="05000000000000000000" pitchFamily="2" charset="2"/>
              </a:rPr>
              <a:t> </a:t>
            </a:r>
            <a:r>
              <a:rPr lang="fi-FI" b="0" dirty="0" err="1">
                <a:sym typeface="Wingdings" panose="05000000000000000000" pitchFamily="2" charset="2"/>
              </a:rPr>
              <a:t>labs</a:t>
            </a:r>
            <a:r>
              <a:rPr lang="fi-FI" b="0" dirty="0">
                <a:sym typeface="Wingdings" panose="05000000000000000000" pitchFamily="2" charset="2"/>
              </a:rPr>
              <a:t> – </a:t>
            </a:r>
            <a:r>
              <a:rPr lang="fi-FI" b="0" dirty="0" err="1">
                <a:sym typeface="Wingdings" panose="05000000000000000000" pitchFamily="2" charset="2"/>
              </a:rPr>
              <a:t>new</a:t>
            </a:r>
            <a:r>
              <a:rPr lang="fi-FI" b="0" dirty="0">
                <a:sym typeface="Wingdings" panose="05000000000000000000" pitchFamily="2" charset="2"/>
              </a:rPr>
              <a:t> </a:t>
            </a:r>
            <a:r>
              <a:rPr lang="fi-FI" b="0" dirty="0" err="1">
                <a:sym typeface="Wingdings" panose="05000000000000000000" pitchFamily="2" charset="2"/>
              </a:rPr>
              <a:t>developments</a:t>
            </a:r>
            <a:endParaRPr lang="fi-FI" b="0" dirty="0">
              <a:sym typeface="Wingdings" panose="05000000000000000000" pitchFamily="2" charset="2"/>
            </a:endParaRPr>
          </a:p>
          <a:p>
            <a:r>
              <a:rPr lang="fi-FI" b="0" dirty="0">
                <a:sym typeface="Wingdings" panose="05000000000000000000" pitchFamily="2" charset="2"/>
              </a:rPr>
              <a:t>     </a:t>
            </a:r>
            <a:r>
              <a:rPr lang="fi-FI" b="0" dirty="0" err="1">
                <a:sym typeface="Wingdings" panose="05000000000000000000" pitchFamily="2" charset="2"/>
              </a:rPr>
              <a:t>controlled</a:t>
            </a:r>
            <a:r>
              <a:rPr lang="fi-FI" b="0" dirty="0">
                <a:sym typeface="Wingdings" panose="05000000000000000000" pitchFamily="2" charset="2"/>
              </a:rPr>
              <a:t> </a:t>
            </a:r>
            <a:r>
              <a:rPr lang="fi-FI" b="0" dirty="0" err="1">
                <a:sym typeface="Wingdings" panose="05000000000000000000" pitchFamily="2" charset="2"/>
              </a:rPr>
              <a:t>tests</a:t>
            </a:r>
            <a:r>
              <a:rPr lang="fi-FI" b="0" dirty="0">
                <a:sym typeface="Wingdings" panose="05000000000000000000" pitchFamily="2" charset="2"/>
              </a:rPr>
              <a:t> (</a:t>
            </a:r>
            <a:r>
              <a:rPr lang="fi-FI" b="0" dirty="0" err="1">
                <a:sym typeface="Wingdings" panose="05000000000000000000" pitchFamily="2" charset="2"/>
              </a:rPr>
              <a:t>medication</a:t>
            </a:r>
            <a:r>
              <a:rPr lang="fi-FI" b="0" dirty="0">
                <a:sym typeface="Wingdings" panose="05000000000000000000" pitchFamily="2" charset="2"/>
              </a:rPr>
              <a:t>, </a:t>
            </a:r>
          </a:p>
          <a:p>
            <a:r>
              <a:rPr lang="fi-FI" b="0" dirty="0">
                <a:sym typeface="Wingdings" panose="05000000000000000000" pitchFamily="2" charset="2"/>
              </a:rPr>
              <a:t>    </a:t>
            </a:r>
            <a:r>
              <a:rPr lang="fi-FI" b="0" dirty="0" err="1">
                <a:sym typeface="Wingdings" panose="05000000000000000000" pitchFamily="2" charset="2"/>
              </a:rPr>
              <a:t>diagnostics</a:t>
            </a:r>
            <a:r>
              <a:rPr lang="fi-FI" b="0" dirty="0">
                <a:sym typeface="Wingdings" panose="05000000000000000000" pitchFamily="2" charset="2"/>
              </a:rPr>
              <a:t> (e.g.Covd19), </a:t>
            </a:r>
            <a:r>
              <a:rPr lang="fi-FI" b="0" dirty="0" err="1">
                <a:sym typeface="Wingdings" panose="05000000000000000000" pitchFamily="2" charset="2"/>
              </a:rPr>
              <a:t>hygienic</a:t>
            </a:r>
            <a:endParaRPr lang="fi-FI" b="0" dirty="0">
              <a:sym typeface="Wingdings" panose="05000000000000000000" pitchFamily="2" charset="2"/>
            </a:endParaRPr>
          </a:p>
          <a:p>
            <a:r>
              <a:rPr lang="fi-FI" b="0" dirty="0">
                <a:sym typeface="Wingdings" panose="05000000000000000000" pitchFamily="2" charset="2"/>
              </a:rPr>
              <a:t>    </a:t>
            </a:r>
            <a:r>
              <a:rPr lang="fi-FI" b="0" dirty="0" err="1">
                <a:sym typeface="Wingdings" panose="05000000000000000000" pitchFamily="2" charset="2"/>
              </a:rPr>
              <a:t>procedures</a:t>
            </a:r>
            <a:r>
              <a:rPr lang="fi-FI" b="0" dirty="0">
                <a:sym typeface="Wingdings" panose="05000000000000000000" pitchFamily="2" charset="2"/>
              </a:rPr>
              <a:t> (</a:t>
            </a:r>
            <a:r>
              <a:rPr lang="fi-FI" b="0" dirty="0" err="1">
                <a:sym typeface="Wingdings" panose="05000000000000000000" pitchFamily="2" charset="2"/>
              </a:rPr>
              <a:t>e.g</a:t>
            </a:r>
            <a:r>
              <a:rPr lang="fi-FI" b="0" dirty="0">
                <a:sym typeface="Wingdings" panose="05000000000000000000" pitchFamily="2" charset="2"/>
              </a:rPr>
              <a:t>. </a:t>
            </a:r>
            <a:r>
              <a:rPr lang="fi-FI" b="0" dirty="0" err="1">
                <a:sym typeface="Wingdings" panose="05000000000000000000" pitchFamily="2" charset="2"/>
              </a:rPr>
              <a:t>hand</a:t>
            </a:r>
            <a:r>
              <a:rPr lang="fi-FI" b="0" dirty="0">
                <a:sym typeface="Wingdings" panose="05000000000000000000" pitchFamily="2" charset="2"/>
              </a:rPr>
              <a:t> </a:t>
            </a:r>
            <a:r>
              <a:rPr lang="fi-FI" b="0" dirty="0" err="1">
                <a:sym typeface="Wingdings" panose="05000000000000000000" pitchFamily="2" charset="2"/>
              </a:rPr>
              <a:t>washing</a:t>
            </a:r>
            <a:r>
              <a:rPr lang="fi-FI" b="0" dirty="0">
                <a:sym typeface="Wingdings" panose="05000000000000000000" pitchFamily="2" charset="2"/>
              </a:rPr>
              <a:t>),</a:t>
            </a:r>
          </a:p>
          <a:p>
            <a:r>
              <a:rPr lang="fi-FI" b="0" dirty="0">
                <a:sym typeface="Wingdings" panose="05000000000000000000" pitchFamily="2" charset="2"/>
              </a:rPr>
              <a:t>    </a:t>
            </a:r>
            <a:r>
              <a:rPr lang="fi-FI" b="0" dirty="0" err="1">
                <a:sym typeface="Wingdings" panose="05000000000000000000" pitchFamily="2" charset="2"/>
              </a:rPr>
              <a:t>intensive</a:t>
            </a:r>
            <a:r>
              <a:rPr lang="fi-FI" b="0" dirty="0">
                <a:sym typeface="Wingdings" panose="05000000000000000000" pitchFamily="2" charset="2"/>
              </a:rPr>
              <a:t> </a:t>
            </a:r>
            <a:r>
              <a:rPr lang="fi-FI" b="0" dirty="0" err="1">
                <a:sym typeface="Wingdings" panose="05000000000000000000" pitchFamily="2" charset="2"/>
              </a:rPr>
              <a:t>care</a:t>
            </a:r>
            <a:r>
              <a:rPr lang="fi-FI" b="0" dirty="0">
                <a:sym typeface="Wingdings" panose="05000000000000000000" pitchFamily="2" charset="2"/>
              </a:rPr>
              <a:t> (</a:t>
            </a:r>
            <a:r>
              <a:rPr lang="fi-FI" b="0" dirty="0" err="1">
                <a:sym typeface="Wingdings" panose="05000000000000000000" pitchFamily="2" charset="2"/>
              </a:rPr>
              <a:t>e.g</a:t>
            </a:r>
            <a:r>
              <a:rPr lang="fi-FI" b="0" dirty="0">
                <a:sym typeface="Wingdings" panose="05000000000000000000" pitchFamily="2" charset="2"/>
              </a:rPr>
              <a:t>. </a:t>
            </a:r>
            <a:r>
              <a:rPr lang="fi-FI" b="0" dirty="0" err="1">
                <a:sym typeface="Wingdings" panose="05000000000000000000" pitchFamily="2" charset="2"/>
              </a:rPr>
              <a:t>ventilations</a:t>
            </a:r>
            <a:r>
              <a:rPr lang="fi-FI" b="0" dirty="0">
                <a:sym typeface="Wingdings" panose="05000000000000000000" pitchFamily="2" charset="2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J"/>
            </a:pPr>
            <a:r>
              <a:rPr lang="fi-FI" b="0" dirty="0">
                <a:sym typeface="Wingdings" panose="05000000000000000000" pitchFamily="2" charset="2"/>
              </a:rPr>
              <a:t>New </a:t>
            </a:r>
            <a:r>
              <a:rPr lang="fi-FI" b="0" dirty="0" err="1">
                <a:sym typeface="Wingdings" panose="05000000000000000000" pitchFamily="2" charset="2"/>
              </a:rPr>
              <a:t>national</a:t>
            </a:r>
            <a:r>
              <a:rPr lang="fi-FI" b="0" dirty="0">
                <a:sym typeface="Wingdings" panose="05000000000000000000" pitchFamily="2" charset="2"/>
              </a:rPr>
              <a:t> </a:t>
            </a:r>
            <a:r>
              <a:rPr lang="fi-FI" b="0" dirty="0" err="1">
                <a:sym typeface="Wingdings" panose="05000000000000000000" pitchFamily="2" charset="2"/>
              </a:rPr>
              <a:t>final</a:t>
            </a:r>
            <a:r>
              <a:rPr lang="fi-FI" b="0" dirty="0">
                <a:sym typeface="Wingdings" panose="05000000000000000000" pitchFamily="2" charset="2"/>
              </a:rPr>
              <a:t> </a:t>
            </a:r>
            <a:r>
              <a:rPr lang="fi-FI" b="0" dirty="0" err="1">
                <a:sym typeface="Wingdings" panose="05000000000000000000" pitchFamily="2" charset="2"/>
              </a:rPr>
              <a:t>tests</a:t>
            </a:r>
            <a:r>
              <a:rPr lang="fi-FI" b="0" dirty="0">
                <a:sym typeface="Wingdings" panose="05000000000000000000" pitchFamily="2" charset="2"/>
              </a:rPr>
              <a:t>/</a:t>
            </a:r>
            <a:r>
              <a:rPr lang="fi-FI" b="0" dirty="0" err="1">
                <a:sym typeface="Wingdings" panose="05000000000000000000" pitchFamily="2" charset="2"/>
              </a:rPr>
              <a:t>evaluations</a:t>
            </a:r>
            <a:r>
              <a:rPr lang="fi-FI" b="0" dirty="0">
                <a:sym typeface="Wingdings" panose="05000000000000000000" pitchFamily="2" charset="2"/>
              </a:rPr>
              <a:t> at</a:t>
            </a:r>
          </a:p>
          <a:p>
            <a:r>
              <a:rPr lang="fi-FI" b="0" dirty="0">
                <a:sym typeface="Wingdings" panose="05000000000000000000" pitchFamily="2" charset="2"/>
              </a:rPr>
              <a:t>    </a:t>
            </a:r>
            <a:r>
              <a:rPr lang="fi-FI" b="0" dirty="0" err="1">
                <a:sym typeface="Wingdings" panose="05000000000000000000" pitchFamily="2" charset="2"/>
              </a:rPr>
              <a:t>the</a:t>
            </a:r>
            <a:r>
              <a:rPr lang="fi-FI" b="0" dirty="0">
                <a:sym typeface="Wingdings" panose="05000000000000000000" pitchFamily="2" charset="2"/>
              </a:rPr>
              <a:t> </a:t>
            </a:r>
            <a:r>
              <a:rPr lang="fi-FI" b="0" dirty="0" err="1">
                <a:sym typeface="Wingdings" panose="05000000000000000000" pitchFamily="2" charset="2"/>
              </a:rPr>
              <a:t>end</a:t>
            </a:r>
            <a:r>
              <a:rPr lang="fi-FI" b="0" dirty="0">
                <a:sym typeface="Wingdings" panose="05000000000000000000" pitchFamily="2" charset="2"/>
              </a:rPr>
              <a:t> of </a:t>
            </a:r>
            <a:r>
              <a:rPr lang="fi-FI" b="0" dirty="0" err="1">
                <a:sym typeface="Wingdings" panose="05000000000000000000" pitchFamily="2" charset="2"/>
              </a:rPr>
              <a:t>education</a:t>
            </a:r>
            <a:r>
              <a:rPr lang="fi-FI" b="0" dirty="0">
                <a:sym typeface="Wingdings" panose="05000000000000000000" pitchFamily="2" charset="2"/>
              </a:rPr>
              <a:t> </a:t>
            </a:r>
          </a:p>
          <a:p>
            <a:r>
              <a:rPr lang="fi-FI" b="0" dirty="0">
                <a:sym typeface="Wingdings" panose="05000000000000000000" pitchFamily="2" charset="2"/>
              </a:rPr>
              <a:t> </a:t>
            </a:r>
            <a:r>
              <a:rPr lang="fi-FI" b="0" dirty="0" err="1">
                <a:sym typeface="Wingdings" panose="05000000000000000000" pitchFamily="2" charset="2"/>
              </a:rPr>
              <a:t>Students</a:t>
            </a:r>
            <a:r>
              <a:rPr lang="fi-FI" b="0" dirty="0">
                <a:sym typeface="Wingdings" panose="05000000000000000000" pitchFamily="2" charset="2"/>
              </a:rPr>
              <a:t> </a:t>
            </a:r>
            <a:r>
              <a:rPr lang="fi-FI" b="0" dirty="0" err="1">
                <a:sym typeface="Wingdings" panose="05000000000000000000" pitchFamily="2" charset="2"/>
              </a:rPr>
              <a:t>responsibility</a:t>
            </a:r>
            <a:r>
              <a:rPr lang="fi-FI" b="0" dirty="0">
                <a:sym typeface="Wingdings" panose="05000000000000000000" pitchFamily="2" charset="2"/>
              </a:rPr>
              <a:t> of </a:t>
            </a:r>
            <a:r>
              <a:rPr lang="fi-FI" b="0" dirty="0" err="1">
                <a:sym typeface="Wingdings" panose="05000000000000000000" pitchFamily="2" charset="2"/>
              </a:rPr>
              <a:t>behaviour</a:t>
            </a:r>
            <a:endParaRPr lang="fi-FI" b="0" dirty="0">
              <a:sym typeface="Wingdings" panose="05000000000000000000" pitchFamily="2" charset="2"/>
            </a:endParaRPr>
          </a:p>
          <a:p>
            <a:endParaRPr lang="fi-FI" b="0" dirty="0">
              <a:sym typeface="Wingdings" panose="05000000000000000000" pitchFamily="2" charset="2"/>
            </a:endParaRPr>
          </a:p>
          <a:p>
            <a:r>
              <a:rPr lang="fi-FI" b="0" dirty="0">
                <a:sym typeface="Wingdings" panose="05000000000000000000" pitchFamily="2" charset="2"/>
              </a:rPr>
              <a:t> Learning outcomes- no </a:t>
            </a:r>
            <a:r>
              <a:rPr lang="fi-FI" b="0" dirty="0" err="1">
                <a:sym typeface="Wingdings" panose="05000000000000000000" pitchFamily="2" charset="2"/>
              </a:rPr>
              <a:t>systematic</a:t>
            </a:r>
            <a:r>
              <a:rPr lang="fi-FI" b="0" dirty="0">
                <a:sym typeface="Wingdings" panose="05000000000000000000" pitchFamily="2" charset="2"/>
              </a:rPr>
              <a:t> </a:t>
            </a:r>
            <a:r>
              <a:rPr lang="fi-FI" b="0" dirty="0" err="1">
                <a:sym typeface="Wingdings" panose="05000000000000000000" pitchFamily="2" charset="2"/>
              </a:rPr>
              <a:t>knowledge</a:t>
            </a:r>
            <a:endParaRPr lang="fi-FI" b="0" dirty="0">
              <a:sym typeface="Wingdings" panose="05000000000000000000" pitchFamily="2" charset="2"/>
            </a:endParaRPr>
          </a:p>
          <a:p>
            <a:endParaRPr lang="fi-FI" sz="2400" b="0" dirty="0">
              <a:sym typeface="Wingdings" panose="05000000000000000000" pitchFamily="2" charset="2"/>
            </a:endParaRPr>
          </a:p>
        </p:txBody>
      </p:sp>
      <p:sp>
        <p:nvSpPr>
          <p:cNvPr id="10" name="Subtitle 3"/>
          <p:cNvSpPr txBox="1">
            <a:spLocks/>
          </p:cNvSpPr>
          <p:nvPr/>
        </p:nvSpPr>
        <p:spPr>
          <a:xfrm>
            <a:off x="330199" y="311500"/>
            <a:ext cx="9255927" cy="602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404" y="2294105"/>
            <a:ext cx="4887679" cy="41930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85166" y="6156960"/>
            <a:ext cx="3135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Lakanmaa RL 2019</a:t>
            </a:r>
          </a:p>
        </p:txBody>
      </p:sp>
    </p:spTree>
    <p:extLst>
      <p:ext uri="{BB962C8B-B14F-4D97-AF65-F5344CB8AC3E}">
        <p14:creationId xmlns:p14="http://schemas.microsoft.com/office/powerpoint/2010/main" val="785481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2557" y="1297858"/>
            <a:ext cx="10145029" cy="5053781"/>
          </a:xfrm>
        </p:spPr>
        <p:txBody>
          <a:bodyPr/>
          <a:lstStyle/>
          <a:p>
            <a:r>
              <a:rPr lang="fi-FI" sz="2400" dirty="0" err="1"/>
              <a:t>Surveys</a:t>
            </a:r>
            <a:r>
              <a:rPr lang="fi-FI" sz="2400" dirty="0"/>
              <a:t> </a:t>
            </a:r>
            <a:r>
              <a:rPr lang="fi-FI" sz="2400" dirty="0" err="1"/>
              <a:t>among</a:t>
            </a:r>
            <a:r>
              <a:rPr lang="fi-FI" sz="2400" dirty="0"/>
              <a:t> </a:t>
            </a:r>
            <a:r>
              <a:rPr lang="fi-FI" sz="2400" dirty="0" err="1"/>
              <a:t>nurses</a:t>
            </a:r>
            <a:r>
              <a:rPr lang="fi-FI" sz="2400" dirty="0"/>
              <a:t> (n=2344), </a:t>
            </a:r>
            <a:r>
              <a:rPr lang="fi-FI" sz="2400" dirty="0" err="1"/>
              <a:t>Finnish</a:t>
            </a:r>
            <a:r>
              <a:rPr lang="fi-FI" sz="2400" dirty="0"/>
              <a:t> </a:t>
            </a:r>
            <a:r>
              <a:rPr lang="fi-FI" sz="2400" dirty="0" err="1"/>
              <a:t>Nurses</a:t>
            </a:r>
            <a:r>
              <a:rPr lang="fi-FI" sz="2400" dirty="0"/>
              <a:t> Association </a:t>
            </a:r>
          </a:p>
          <a:p>
            <a:r>
              <a:rPr lang="fi-FI" sz="2400" dirty="0" err="1"/>
              <a:t>Leave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profession</a:t>
            </a:r>
            <a:r>
              <a:rPr lang="fi-FI" sz="2400" dirty="0"/>
              <a:t> (</a:t>
            </a:r>
            <a:r>
              <a:rPr lang="fi-FI" sz="2400" dirty="0" err="1"/>
              <a:t>more</a:t>
            </a:r>
            <a:r>
              <a:rPr lang="fi-FI" sz="2400" dirty="0"/>
              <a:t> </a:t>
            </a:r>
            <a:r>
              <a:rPr lang="fi-FI" sz="2400" dirty="0" err="1"/>
              <a:t>than</a:t>
            </a:r>
            <a:r>
              <a:rPr lang="fi-FI" sz="2400" dirty="0"/>
              <a:t> 50%)</a:t>
            </a:r>
          </a:p>
          <a:p>
            <a:r>
              <a:rPr lang="fi-FI" sz="2400" dirty="0" err="1"/>
              <a:t>Worries</a:t>
            </a:r>
            <a:r>
              <a:rPr lang="fi-FI" sz="2400" dirty="0"/>
              <a:t> </a:t>
            </a:r>
            <a:r>
              <a:rPr lang="fi-FI" sz="2400" dirty="0" err="1"/>
              <a:t>about</a:t>
            </a:r>
            <a:r>
              <a:rPr lang="fi-FI" sz="2400" dirty="0"/>
              <a:t> </a:t>
            </a:r>
            <a:r>
              <a:rPr lang="fi-FI" sz="2400" dirty="0" err="1"/>
              <a:t>work</a:t>
            </a:r>
            <a:r>
              <a:rPr lang="fi-FI" sz="2400" dirty="0"/>
              <a:t> </a:t>
            </a:r>
            <a:r>
              <a:rPr lang="fi-FI" sz="2400" dirty="0" err="1"/>
              <a:t>health</a:t>
            </a:r>
            <a:r>
              <a:rPr lang="fi-FI" sz="2400" dirty="0"/>
              <a:t> </a:t>
            </a:r>
            <a:r>
              <a:rPr lang="fi-FI" sz="2400" dirty="0" err="1"/>
              <a:t>safetyness</a:t>
            </a:r>
            <a:r>
              <a:rPr lang="fi-FI" sz="2400" dirty="0"/>
              <a:t> (51%)</a:t>
            </a:r>
          </a:p>
          <a:p>
            <a:r>
              <a:rPr lang="fi-FI" sz="2400" dirty="0"/>
              <a:t>Burnout (40%)</a:t>
            </a:r>
          </a:p>
          <a:p>
            <a:r>
              <a:rPr lang="fi-FI" sz="2400" dirty="0" err="1"/>
              <a:t>Worries</a:t>
            </a:r>
            <a:r>
              <a:rPr lang="fi-FI" sz="2400" dirty="0"/>
              <a:t> </a:t>
            </a:r>
            <a:r>
              <a:rPr lang="fi-FI" sz="2400" dirty="0" err="1"/>
              <a:t>about</a:t>
            </a:r>
            <a:r>
              <a:rPr lang="fi-FI" sz="2400" dirty="0"/>
              <a:t> </a:t>
            </a:r>
            <a:r>
              <a:rPr lang="fi-FI" sz="2400" dirty="0" err="1"/>
              <a:t>changing</a:t>
            </a:r>
            <a:r>
              <a:rPr lang="fi-FI" sz="2400" dirty="0"/>
              <a:t> </a:t>
            </a:r>
            <a:r>
              <a:rPr lang="fi-FI" sz="2400" dirty="0" err="1"/>
              <a:t>work</a:t>
            </a:r>
            <a:r>
              <a:rPr lang="fi-FI" sz="2400" dirty="0"/>
              <a:t>/</a:t>
            </a:r>
            <a:r>
              <a:rPr lang="fi-FI" sz="2400" dirty="0" err="1"/>
              <a:t>ward</a:t>
            </a:r>
            <a:r>
              <a:rPr lang="fi-FI" sz="2400" dirty="0"/>
              <a:t>/</a:t>
            </a:r>
            <a:r>
              <a:rPr lang="fi-FI" sz="2400" dirty="0" err="1"/>
              <a:t>unit</a:t>
            </a:r>
            <a:r>
              <a:rPr lang="fi-FI" sz="2400" dirty="0"/>
              <a:t> (</a:t>
            </a:r>
            <a:r>
              <a:rPr lang="fi-FI" sz="2400" dirty="0" err="1"/>
              <a:t>about</a:t>
            </a:r>
            <a:r>
              <a:rPr lang="fi-FI" sz="2400" dirty="0"/>
              <a:t> 30% </a:t>
            </a:r>
            <a:r>
              <a:rPr lang="fi-FI" sz="2400" dirty="0" err="1"/>
              <a:t>not</a:t>
            </a:r>
            <a:r>
              <a:rPr lang="fi-FI" sz="2400" dirty="0"/>
              <a:t> </a:t>
            </a:r>
            <a:r>
              <a:rPr lang="fi-FI" sz="2400" dirty="0" err="1"/>
              <a:t>satisfied</a:t>
            </a:r>
            <a:r>
              <a:rPr lang="fi-FI" sz="2400" dirty="0"/>
              <a:t>)</a:t>
            </a:r>
          </a:p>
          <a:p>
            <a:r>
              <a:rPr lang="fi-FI" sz="2400" dirty="0"/>
              <a:t>Image of </a:t>
            </a:r>
            <a:r>
              <a:rPr lang="fi-FI" sz="2400" dirty="0" err="1"/>
              <a:t>profession</a:t>
            </a:r>
            <a:r>
              <a:rPr lang="fi-FI" sz="2400" dirty="0"/>
              <a:t>, </a:t>
            </a:r>
            <a:r>
              <a:rPr lang="fi-FI" sz="2400" dirty="0" err="1"/>
              <a:t>proud</a:t>
            </a:r>
            <a:r>
              <a:rPr lang="fi-FI" sz="2400" dirty="0"/>
              <a:t> (</a:t>
            </a:r>
            <a:r>
              <a:rPr lang="fi-FI" sz="2400" dirty="0" err="1"/>
              <a:t>more</a:t>
            </a:r>
            <a:r>
              <a:rPr lang="fi-FI" sz="2400" dirty="0"/>
              <a:t> </a:t>
            </a:r>
            <a:r>
              <a:rPr lang="fi-FI" sz="2400" dirty="0" err="1"/>
              <a:t>than</a:t>
            </a:r>
            <a:r>
              <a:rPr lang="fi-FI" sz="2400" dirty="0"/>
              <a:t> 70%)</a:t>
            </a:r>
          </a:p>
          <a:p>
            <a:pPr marL="0" indent="0">
              <a:buNone/>
            </a:pPr>
            <a:r>
              <a:rPr lang="fi-FI" sz="2400" dirty="0"/>
              <a:t>				</a:t>
            </a:r>
            <a:r>
              <a:rPr lang="fi-FI" sz="2400" dirty="0">
                <a:sym typeface="Wingdings" panose="05000000000000000000" pitchFamily="2" charset="2"/>
              </a:rPr>
              <a:t></a:t>
            </a:r>
          </a:p>
          <a:p>
            <a:pPr marL="0" indent="0">
              <a:buNone/>
            </a:pPr>
            <a:r>
              <a:rPr lang="fi-FI" sz="2400" dirty="0">
                <a:sym typeface="Wingdings" panose="05000000000000000000" pitchFamily="2" charset="2"/>
              </a:rPr>
              <a:t>				</a:t>
            </a:r>
            <a:r>
              <a:rPr lang="fi-FI" sz="2400" dirty="0" err="1">
                <a:sym typeface="Wingdings" panose="05000000000000000000" pitchFamily="2" charset="2"/>
              </a:rPr>
              <a:t>leadership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 err="1">
                <a:sym typeface="Wingdings" panose="05000000000000000000" pitchFamily="2" charset="2"/>
              </a:rPr>
              <a:t>better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fi-FI" sz="2400" dirty="0">
                <a:sym typeface="Wingdings" panose="05000000000000000000" pitchFamily="2" charset="2"/>
              </a:rPr>
              <a:t>				</a:t>
            </a:r>
            <a:r>
              <a:rPr lang="fi-FI" sz="2400" dirty="0" err="1">
                <a:sym typeface="Wingdings" panose="05000000000000000000" pitchFamily="2" charset="2"/>
              </a:rPr>
              <a:t>clear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 err="1">
                <a:sym typeface="Wingdings" panose="05000000000000000000" pitchFamily="2" charset="2"/>
              </a:rPr>
              <a:t>instructions</a:t>
            </a:r>
            <a:r>
              <a:rPr lang="fi-FI" sz="2400" dirty="0">
                <a:sym typeface="Wingdings" panose="05000000000000000000" pitchFamily="2" charset="2"/>
              </a:rPr>
              <a:t> for </a:t>
            </a:r>
            <a:r>
              <a:rPr lang="fi-FI" sz="2400" dirty="0" err="1">
                <a:sym typeface="Wingdings" panose="05000000000000000000" pitchFamily="2" charset="2"/>
              </a:rPr>
              <a:t>work</a:t>
            </a:r>
            <a:endParaRPr lang="fi-FI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sz="2400" dirty="0">
                <a:sym typeface="Wingdings" panose="05000000000000000000" pitchFamily="2" charset="2"/>
              </a:rPr>
              <a:t>				</a:t>
            </a:r>
            <a:r>
              <a:rPr lang="fi-FI" sz="2400" dirty="0" err="1">
                <a:sym typeface="Wingdings" panose="05000000000000000000" pitchFamily="2" charset="2"/>
              </a:rPr>
              <a:t>more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 err="1">
                <a:sym typeface="Wingdings" panose="05000000000000000000" pitchFamily="2" charset="2"/>
              </a:rPr>
              <a:t>staff</a:t>
            </a:r>
            <a:r>
              <a:rPr lang="fi-FI" sz="2400" dirty="0">
                <a:sym typeface="Wingdings" panose="05000000000000000000" pitchFamily="2" charset="2"/>
              </a:rPr>
              <a:t>/</a:t>
            </a:r>
            <a:r>
              <a:rPr lang="fi-FI" sz="2400" dirty="0" err="1">
                <a:sym typeface="Wingdings" panose="05000000000000000000" pitchFamily="2" charset="2"/>
              </a:rPr>
              <a:t>payments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8028" y="438149"/>
            <a:ext cx="10145029" cy="676547"/>
          </a:xfrm>
        </p:spPr>
        <p:txBody>
          <a:bodyPr>
            <a:normAutofit/>
          </a:bodyPr>
          <a:lstStyle/>
          <a:p>
            <a:r>
              <a:rPr lang="fi-FI" dirty="0" err="1"/>
              <a:t>Nurses</a:t>
            </a:r>
            <a:r>
              <a:rPr lang="fi-FI" dirty="0"/>
              <a:t> and Covid19 in Finland</a:t>
            </a:r>
          </a:p>
        </p:txBody>
      </p:sp>
    </p:spTree>
    <p:extLst>
      <p:ext uri="{BB962C8B-B14F-4D97-AF65-F5344CB8AC3E}">
        <p14:creationId xmlns:p14="http://schemas.microsoft.com/office/powerpoint/2010/main" val="1553677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Päivämäärän paikkamerkki 1"/>
          <p:cNvSpPr>
            <a:spLocks noGrp="1"/>
          </p:cNvSpPr>
          <p:nvPr>
            <p:ph type="dt" sz="quarter" idx="4294967295"/>
          </p:nvPr>
        </p:nvSpPr>
        <p:spPr>
          <a:noFill/>
        </p:spPr>
        <p:txBody>
          <a:bodyPr/>
          <a:lstStyle>
            <a:lvl1pPr>
              <a:lnSpc>
                <a:spcPct val="87000"/>
              </a:lnSpc>
              <a:spcBef>
                <a:spcPts val="800"/>
              </a:spcBef>
              <a:buClr>
                <a:srgbClr val="5F5F5F"/>
              </a:buClr>
              <a:buSzPct val="100000"/>
              <a:buFont typeface="Wingdings" panose="05000000000000000000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87000"/>
              </a:lnSpc>
              <a:spcBef>
                <a:spcPts val="700"/>
              </a:spcBef>
              <a:buClr>
                <a:srgbClr val="5F5F5F"/>
              </a:buClr>
              <a:buSzPct val="100000"/>
              <a:buFont typeface="Wingdings" panose="05000000000000000000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87000"/>
              </a:lnSpc>
              <a:spcBef>
                <a:spcPts val="600"/>
              </a:spcBef>
              <a:buClr>
                <a:srgbClr val="5F5F5F"/>
              </a:buClr>
              <a:buSzPct val="100000"/>
              <a:buFont typeface="Wingdings" panose="05000000000000000000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87000"/>
              </a:lnSpc>
              <a:spcBef>
                <a:spcPts val="500"/>
              </a:spcBef>
              <a:buClr>
                <a:srgbClr val="5F5F5F"/>
              </a:buClr>
              <a:buSzPct val="100000"/>
              <a:buFont typeface="Wingdings" panose="05000000000000000000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87000"/>
              </a:lnSpc>
              <a:spcBef>
                <a:spcPts val="500"/>
              </a:spcBef>
              <a:buClr>
                <a:srgbClr val="5F5F5F"/>
              </a:buClr>
              <a:buSzPct val="100000"/>
              <a:buFont typeface="Wingdings" panose="05000000000000000000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5F5F5F"/>
              </a:buClr>
              <a:buSzPct val="100000"/>
              <a:buFont typeface="Wingdings" panose="05000000000000000000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5F5F5F"/>
              </a:buClr>
              <a:buSzPct val="100000"/>
              <a:buFont typeface="Wingdings" panose="05000000000000000000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5F5F5F"/>
              </a:buClr>
              <a:buSzPct val="100000"/>
              <a:buFont typeface="Wingdings" panose="05000000000000000000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5F5F5F"/>
              </a:buClr>
              <a:buSzPct val="100000"/>
              <a:buFont typeface="Wingdings" panose="05000000000000000000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692485D3-19E4-4DEA-904F-F12F27911EF3}" type="datetime1">
              <a:rPr lang="fi-FI" altLang="fi-FI" sz="1200" smtClean="0"/>
              <a:t>11.12.2020</a:t>
            </a:fld>
            <a:endParaRPr lang="en-GB" altLang="fi-FI" sz="1200"/>
          </a:p>
        </p:txBody>
      </p:sp>
      <p:pic>
        <p:nvPicPr>
          <p:cNvPr id="3276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4970"/>
            <a:ext cx="9387840" cy="574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684" name="Tekstiruutu 4"/>
          <p:cNvSpPr txBox="1">
            <a:spLocks noChangeArrowheads="1"/>
          </p:cNvSpPr>
          <p:nvPr/>
        </p:nvSpPr>
        <p:spPr bwMode="auto">
          <a:xfrm>
            <a:off x="3359151" y="5445125"/>
            <a:ext cx="5680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7000"/>
              </a:lnSpc>
              <a:spcBef>
                <a:spcPts val="800"/>
              </a:spcBef>
              <a:buClr>
                <a:srgbClr val="5F5F5F"/>
              </a:buClr>
              <a:buSzPct val="100000"/>
              <a:buFont typeface="Wingdings" panose="05000000000000000000" pitchFamily="2" charset="2"/>
              <a:buChar char=""/>
              <a:defRPr sz="32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87000"/>
              </a:lnSpc>
              <a:spcBef>
                <a:spcPts val="700"/>
              </a:spcBef>
              <a:buClr>
                <a:srgbClr val="5F5F5F"/>
              </a:buClr>
              <a:buSzPct val="100000"/>
              <a:buFont typeface="Wingdings" panose="05000000000000000000" pitchFamily="2" charset="2"/>
              <a:buChar char=""/>
              <a:defRPr sz="28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87000"/>
              </a:lnSpc>
              <a:spcBef>
                <a:spcPts val="600"/>
              </a:spcBef>
              <a:buClr>
                <a:srgbClr val="5F5F5F"/>
              </a:buClr>
              <a:buSzPct val="100000"/>
              <a:buFont typeface="Wingdings" panose="05000000000000000000" pitchFamily="2" charset="2"/>
              <a:buChar char=""/>
              <a:defRPr sz="24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87000"/>
              </a:lnSpc>
              <a:spcBef>
                <a:spcPts val="500"/>
              </a:spcBef>
              <a:buClr>
                <a:srgbClr val="5F5F5F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87000"/>
              </a:lnSpc>
              <a:spcBef>
                <a:spcPts val="500"/>
              </a:spcBef>
              <a:buClr>
                <a:srgbClr val="5F5F5F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5F5F5F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5F5F5F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5F5F5F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5F5F5F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b="1">
                <a:solidFill>
                  <a:schemeClr val="tx1"/>
                </a:solidFill>
              </a:rPr>
              <a:t>Thank you for your interest</a:t>
            </a:r>
            <a:r>
              <a:rPr lang="fi-FI" altLang="fi-FI" sz="1800">
                <a:solidFill>
                  <a:schemeClr val="tx1"/>
                </a:solidFill>
              </a:rPr>
              <a:t>! 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HLKCompetenceNurseLead2020</a:t>
            </a:r>
          </a:p>
        </p:txBody>
      </p:sp>
    </p:spTree>
    <p:extLst>
      <p:ext uri="{BB962C8B-B14F-4D97-AF65-F5344CB8AC3E}">
        <p14:creationId xmlns:p14="http://schemas.microsoft.com/office/powerpoint/2010/main" val="3648150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TU-2018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8C8D2"/>
      </a:accent1>
      <a:accent2>
        <a:srgbClr val="9063CD"/>
      </a:accent2>
      <a:accent3>
        <a:srgbClr val="ADCB00"/>
      </a:accent3>
      <a:accent4>
        <a:srgbClr val="F8485E"/>
      </a:accent4>
      <a:accent5>
        <a:srgbClr val="868686"/>
      </a:accent5>
      <a:accent6>
        <a:srgbClr val="D9D9D9"/>
      </a:accent6>
      <a:hlink>
        <a:srgbClr val="9063CD"/>
      </a:hlink>
      <a:folHlink>
        <a:srgbClr val="9063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2D0CD9F4657C4596C915F916E9FF34" ma:contentTypeVersion="13" ma:contentTypeDescription="Crée un document." ma:contentTypeScope="" ma:versionID="431df125f316321ddb721c8261e283e3">
  <xsd:schema xmlns:xsd="http://www.w3.org/2001/XMLSchema" xmlns:xs="http://www.w3.org/2001/XMLSchema" xmlns:p="http://schemas.microsoft.com/office/2006/metadata/properties" xmlns:ns3="d6423b0c-6eec-4bd4-bd1a-6e79a2c475a2" xmlns:ns4="2e15a3dd-70db-4b31-b922-6cb8dbbdc30a" targetNamespace="http://schemas.microsoft.com/office/2006/metadata/properties" ma:root="true" ma:fieldsID="f0fa2da925fd6e9ca17d6f24ed69a0f1" ns3:_="" ns4:_="">
    <xsd:import namespace="d6423b0c-6eec-4bd4-bd1a-6e79a2c475a2"/>
    <xsd:import namespace="2e15a3dd-70db-4b31-b922-6cb8dbbdc30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423b0c-6eec-4bd4-bd1a-6e79a2c475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15a3dd-70db-4b31-b922-6cb8dbbdc30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279BB5-4AFF-46DF-8449-888BC8E5C3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D425F4-6F88-4EF6-B6D4-CBA8937CC1BB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2e15a3dd-70db-4b31-b922-6cb8dbbdc30a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d6423b0c-6eec-4bd4-bd1a-6e79a2c475a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C723CE1-8334-41B2-B0FE-C5297AFB80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423b0c-6eec-4bd4-bd1a-6e79a2c475a2"/>
    <ds:schemaRef ds:uri="2e15a3dd-70db-4b31-b922-6cb8dbbdc3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331</Words>
  <Application>Microsoft Office PowerPoint</Application>
  <PresentationFormat>Grand écran</PresentationFormat>
  <Paragraphs>68</Paragraphs>
  <Slides>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Custom Design</vt:lpstr>
      <vt:lpstr>   Finland     </vt:lpstr>
      <vt:lpstr>Présentation PowerPoint</vt:lpstr>
      <vt:lpstr>Présentation PowerPoint</vt:lpstr>
      <vt:lpstr>Présentation PowerPoint</vt:lpstr>
      <vt:lpstr>Nurses and Covid19 in Finland</vt:lpstr>
      <vt:lpstr>Présentation PowerPoint</vt:lpstr>
    </vt:vector>
  </TitlesOfParts>
  <Company>University of Turku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UTU PowerPoint template 2018</dc:title>
  <dc:creator>Anna Mäkinen</dc:creator>
  <cp:lastModifiedBy>DURY Cécile</cp:lastModifiedBy>
  <cp:revision>110</cp:revision>
  <dcterms:created xsi:type="dcterms:W3CDTF">2018-08-30T06:12:36Z</dcterms:created>
  <dcterms:modified xsi:type="dcterms:W3CDTF">2020-12-11T06:55:48Z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0x010100A92D0CD9F4657C4596C915F916E9FF34</vt:lpwstr>
  </property>
</Properties>
</file>