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7"/>
  </p:notesMasterIdLst>
  <p:sldIdLst>
    <p:sldId id="275" r:id="rId6"/>
    <p:sldId id="263" r:id="rId7"/>
    <p:sldId id="289" r:id="rId8"/>
    <p:sldId id="282" r:id="rId9"/>
    <p:sldId id="281" r:id="rId10"/>
    <p:sldId id="290" r:id="rId11"/>
    <p:sldId id="293" r:id="rId12"/>
    <p:sldId id="288" r:id="rId13"/>
    <p:sldId id="294" r:id="rId14"/>
    <p:sldId id="272" r:id="rId15"/>
    <p:sldId id="285" r:id="rId16"/>
  </p:sldIdLst>
  <p:sldSz cx="9144000" cy="5143500" type="screen16x9"/>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7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94DF5-8DEA-41A2-911C-F4CAB4D316CE}"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fr-FR"/>
        </a:p>
      </dgm:t>
    </dgm:pt>
    <dgm:pt modelId="{3CFC8634-075F-4A18-B657-586B89CC412E}">
      <dgm:prSet phldrT="[Texte]"/>
      <dgm:spPr/>
      <dgm:t>
        <a:bodyPr/>
        <a:lstStyle/>
        <a:p>
          <a:r>
            <a:rPr lang="fr-FR" b="1" dirty="0">
              <a:solidFill>
                <a:schemeClr val="tx1"/>
              </a:solidFill>
            </a:rPr>
            <a:t>Réponse territoriale</a:t>
          </a:r>
        </a:p>
      </dgm:t>
    </dgm:pt>
    <dgm:pt modelId="{E45178AA-9316-4B2E-B594-928301166C55}" type="parTrans" cxnId="{5B4B137A-2BF2-4172-8B64-E2530EE838D4}">
      <dgm:prSet/>
      <dgm:spPr/>
      <dgm:t>
        <a:bodyPr/>
        <a:lstStyle/>
        <a:p>
          <a:endParaRPr lang="fr-FR"/>
        </a:p>
      </dgm:t>
    </dgm:pt>
    <dgm:pt modelId="{5C4168DC-2153-4A20-B77B-2688AD108A60}" type="sibTrans" cxnId="{5B4B137A-2BF2-4172-8B64-E2530EE838D4}">
      <dgm:prSet/>
      <dgm:spPr/>
      <dgm:t>
        <a:bodyPr/>
        <a:lstStyle/>
        <a:p>
          <a:endParaRPr lang="fr-FR"/>
        </a:p>
      </dgm:t>
    </dgm:pt>
    <dgm:pt modelId="{AC0BE2BC-56F2-499E-8D2D-6B08ED15D99B}">
      <dgm:prSet phldrT="[Texte]"/>
      <dgm:spPr/>
      <dgm:t>
        <a:bodyPr/>
        <a:lstStyle/>
        <a:p>
          <a:r>
            <a:rPr lang="fr-FR" dirty="0"/>
            <a:t>Partenariat</a:t>
          </a:r>
          <a:r>
            <a:rPr lang="fr-FR" sz="1400" dirty="0"/>
            <a:t> coordonné avec les directions, les directions des soins, les cellules de crise</a:t>
          </a:r>
        </a:p>
      </dgm:t>
    </dgm:pt>
    <dgm:pt modelId="{7BE60F80-71E9-4043-83FA-24DADED6C0D5}" type="parTrans" cxnId="{C8068719-E2F1-41DE-A1A7-AA722EF59C02}">
      <dgm:prSet/>
      <dgm:spPr/>
      <dgm:t>
        <a:bodyPr/>
        <a:lstStyle/>
        <a:p>
          <a:endParaRPr lang="fr-FR"/>
        </a:p>
      </dgm:t>
    </dgm:pt>
    <dgm:pt modelId="{20752E9A-977A-40DB-B7DC-7578EF1625BA}" type="sibTrans" cxnId="{C8068719-E2F1-41DE-A1A7-AA722EF59C02}">
      <dgm:prSet/>
      <dgm:spPr/>
      <dgm:t>
        <a:bodyPr/>
        <a:lstStyle/>
        <a:p>
          <a:endParaRPr lang="fr-FR"/>
        </a:p>
      </dgm:t>
    </dgm:pt>
    <dgm:pt modelId="{DDA2E6EB-9658-481F-A392-97EF6C6D8084}">
      <dgm:prSet phldrT="[Texte]" custT="1"/>
      <dgm:spPr/>
      <dgm:t>
        <a:bodyPr/>
        <a:lstStyle/>
        <a:p>
          <a:r>
            <a:rPr lang="fr-FR" sz="1400" dirty="0"/>
            <a:t>Déploiement inscrit dans la durée</a:t>
          </a:r>
        </a:p>
      </dgm:t>
    </dgm:pt>
    <dgm:pt modelId="{5A921459-C8F5-497E-93F8-5B1E2716C0C1}" type="parTrans" cxnId="{E204ED3B-C2C8-4946-B46C-3BD241A99E65}">
      <dgm:prSet/>
      <dgm:spPr/>
      <dgm:t>
        <a:bodyPr/>
        <a:lstStyle/>
        <a:p>
          <a:endParaRPr lang="fr-FR"/>
        </a:p>
      </dgm:t>
    </dgm:pt>
    <dgm:pt modelId="{1187E8F7-E177-4E17-8A4C-3A5423F6C8C5}" type="sibTrans" cxnId="{E204ED3B-C2C8-4946-B46C-3BD241A99E65}">
      <dgm:prSet/>
      <dgm:spPr/>
      <dgm:t>
        <a:bodyPr/>
        <a:lstStyle/>
        <a:p>
          <a:endParaRPr lang="fr-FR"/>
        </a:p>
      </dgm:t>
    </dgm:pt>
    <dgm:pt modelId="{264FDED1-4D68-4D10-8CD1-CAFA7CD03267}">
      <dgm:prSet phldrT="[Texte]"/>
      <dgm:spPr/>
      <dgm:t>
        <a:bodyPr/>
        <a:lstStyle/>
        <a:p>
          <a:r>
            <a:rPr lang="fr-FR" b="1" dirty="0">
              <a:solidFill>
                <a:schemeClr val="tx1"/>
              </a:solidFill>
            </a:rPr>
            <a:t>Dispositif de formation</a:t>
          </a:r>
        </a:p>
      </dgm:t>
    </dgm:pt>
    <dgm:pt modelId="{8CD1A378-4076-48CE-A041-CD325856F217}" type="parTrans" cxnId="{941EA09A-7C1C-418A-AD9B-A4293752F74D}">
      <dgm:prSet/>
      <dgm:spPr/>
      <dgm:t>
        <a:bodyPr/>
        <a:lstStyle/>
        <a:p>
          <a:endParaRPr lang="fr-FR"/>
        </a:p>
      </dgm:t>
    </dgm:pt>
    <dgm:pt modelId="{6A50C5CC-5DC4-483D-8935-C8BA946ADA8B}" type="sibTrans" cxnId="{941EA09A-7C1C-418A-AD9B-A4293752F74D}">
      <dgm:prSet/>
      <dgm:spPr/>
      <dgm:t>
        <a:bodyPr/>
        <a:lstStyle/>
        <a:p>
          <a:endParaRPr lang="fr-FR"/>
        </a:p>
      </dgm:t>
    </dgm:pt>
    <dgm:pt modelId="{1DC72D38-38BC-44EE-B69C-2B508A36466D}">
      <dgm:prSet phldrT="[Texte]" custT="1"/>
      <dgm:spPr/>
      <dgm:t>
        <a:bodyPr/>
        <a:lstStyle/>
        <a:p>
          <a:r>
            <a:rPr lang="fr-FR" sz="1400" dirty="0"/>
            <a:t>Restructuration de la maquette pédagogique</a:t>
          </a:r>
        </a:p>
      </dgm:t>
    </dgm:pt>
    <dgm:pt modelId="{C03B7814-B192-431F-8F90-BF8DF7319916}" type="parTrans" cxnId="{DDAF3261-950E-4732-BD8D-859D4E5247C5}">
      <dgm:prSet/>
      <dgm:spPr/>
      <dgm:t>
        <a:bodyPr/>
        <a:lstStyle/>
        <a:p>
          <a:endParaRPr lang="fr-FR"/>
        </a:p>
      </dgm:t>
    </dgm:pt>
    <dgm:pt modelId="{A427E822-D5BB-4DC7-B77F-6765E522EC2A}" type="sibTrans" cxnId="{DDAF3261-950E-4732-BD8D-859D4E5247C5}">
      <dgm:prSet/>
      <dgm:spPr/>
      <dgm:t>
        <a:bodyPr/>
        <a:lstStyle/>
        <a:p>
          <a:endParaRPr lang="fr-FR"/>
        </a:p>
      </dgm:t>
    </dgm:pt>
    <dgm:pt modelId="{0BBE9587-22E0-45DD-8695-D9F0D5F27390}">
      <dgm:prSet phldrT="[Texte]" custT="1"/>
      <dgm:spPr/>
      <dgm:t>
        <a:bodyPr/>
        <a:lstStyle/>
        <a:p>
          <a:r>
            <a:rPr lang="fr-FR" sz="1400" dirty="0"/>
            <a:t>Communication importante par rapport aux intervenants, aux apprenants</a:t>
          </a:r>
        </a:p>
      </dgm:t>
    </dgm:pt>
    <dgm:pt modelId="{4ED1638D-3A9F-42A1-B5D1-3B27C62C3974}" type="parTrans" cxnId="{27147CEF-21FD-4D35-AE24-8CEDEEBA9CE7}">
      <dgm:prSet/>
      <dgm:spPr/>
      <dgm:t>
        <a:bodyPr/>
        <a:lstStyle/>
        <a:p>
          <a:endParaRPr lang="fr-FR"/>
        </a:p>
      </dgm:t>
    </dgm:pt>
    <dgm:pt modelId="{0E393C76-3C47-4188-8DF7-BCD09F4DBD42}" type="sibTrans" cxnId="{27147CEF-21FD-4D35-AE24-8CEDEEBA9CE7}">
      <dgm:prSet/>
      <dgm:spPr/>
      <dgm:t>
        <a:bodyPr/>
        <a:lstStyle/>
        <a:p>
          <a:endParaRPr lang="fr-FR"/>
        </a:p>
      </dgm:t>
    </dgm:pt>
    <dgm:pt modelId="{31936350-6908-42C3-B81C-6FCF528300FA}">
      <dgm:prSet phldrT="[Texte]"/>
      <dgm:spPr/>
      <dgm:t>
        <a:bodyPr/>
        <a:lstStyle/>
        <a:p>
          <a:r>
            <a:rPr lang="fr-FR" b="1" dirty="0">
              <a:solidFill>
                <a:schemeClr val="tx1"/>
              </a:solidFill>
            </a:rPr>
            <a:t>Apprenants</a:t>
          </a:r>
        </a:p>
      </dgm:t>
    </dgm:pt>
    <dgm:pt modelId="{2F2CF619-FABC-497A-B63E-97BEFCE29087}" type="parTrans" cxnId="{CCAB8680-CA8B-452D-9959-30E95F03BB8A}">
      <dgm:prSet/>
      <dgm:spPr/>
      <dgm:t>
        <a:bodyPr/>
        <a:lstStyle/>
        <a:p>
          <a:endParaRPr lang="fr-FR"/>
        </a:p>
      </dgm:t>
    </dgm:pt>
    <dgm:pt modelId="{859C9918-7520-4E7A-97B8-C3BA2B0C716A}" type="sibTrans" cxnId="{CCAB8680-CA8B-452D-9959-30E95F03BB8A}">
      <dgm:prSet/>
      <dgm:spPr/>
      <dgm:t>
        <a:bodyPr/>
        <a:lstStyle/>
        <a:p>
          <a:endParaRPr lang="fr-FR"/>
        </a:p>
      </dgm:t>
    </dgm:pt>
    <dgm:pt modelId="{8CF5E29D-99AB-47DD-B64C-89E8B1125A6F}">
      <dgm:prSet phldrT="[Texte]" custT="1"/>
      <dgm:spPr/>
      <dgm:t>
        <a:bodyPr/>
        <a:lstStyle/>
        <a:p>
          <a:r>
            <a:rPr lang="fr-FR" sz="1200" dirty="0"/>
            <a:t>En fonction de l’équipe d’affectation :</a:t>
          </a:r>
        </a:p>
      </dgm:t>
    </dgm:pt>
    <dgm:pt modelId="{CD7EDD54-D153-45E8-80EA-777462B3A717}" type="parTrans" cxnId="{4C6EA22B-D79A-4A39-AF7C-D0E444D4F8AB}">
      <dgm:prSet/>
      <dgm:spPr/>
      <dgm:t>
        <a:bodyPr/>
        <a:lstStyle/>
        <a:p>
          <a:endParaRPr lang="fr-FR"/>
        </a:p>
      </dgm:t>
    </dgm:pt>
    <dgm:pt modelId="{79126039-D5C7-4BBA-B251-7A112BE2D879}" type="sibTrans" cxnId="{4C6EA22B-D79A-4A39-AF7C-D0E444D4F8AB}">
      <dgm:prSet/>
      <dgm:spPr/>
      <dgm:t>
        <a:bodyPr/>
        <a:lstStyle/>
        <a:p>
          <a:endParaRPr lang="fr-FR"/>
        </a:p>
      </dgm:t>
    </dgm:pt>
    <dgm:pt modelId="{B836414D-AE10-43E4-B43D-98CD893B94EB}">
      <dgm:prSet phldrT="[Texte]" custT="1"/>
      <dgm:spPr/>
      <dgm:t>
        <a:bodyPr/>
        <a:lstStyle/>
        <a:p>
          <a:r>
            <a:rPr lang="fr-FR" sz="1400" dirty="0"/>
            <a:t>Toutes les structures demandeuses ont eu des ressources</a:t>
          </a:r>
        </a:p>
      </dgm:t>
    </dgm:pt>
    <dgm:pt modelId="{0F52EB3C-DD91-4AED-BEFE-70F114E12528}" type="parTrans" cxnId="{8555272F-6841-499D-AC82-DD9976508B95}">
      <dgm:prSet/>
      <dgm:spPr/>
      <dgm:t>
        <a:bodyPr/>
        <a:lstStyle/>
        <a:p>
          <a:endParaRPr lang="fr-FR"/>
        </a:p>
      </dgm:t>
    </dgm:pt>
    <dgm:pt modelId="{E8C6694E-3A49-4936-92A2-FC7F40686E72}" type="sibTrans" cxnId="{8555272F-6841-499D-AC82-DD9976508B95}">
      <dgm:prSet/>
      <dgm:spPr/>
      <dgm:t>
        <a:bodyPr/>
        <a:lstStyle/>
        <a:p>
          <a:endParaRPr lang="fr-FR"/>
        </a:p>
      </dgm:t>
    </dgm:pt>
    <dgm:pt modelId="{E42B653F-E9CE-4CAF-A2D6-857914CFCB18}">
      <dgm:prSet phldrT="[Texte]" custT="1"/>
      <dgm:spPr/>
      <dgm:t>
        <a:bodyPr/>
        <a:lstStyle/>
        <a:p>
          <a:r>
            <a:rPr lang="fr-FR" sz="1400" dirty="0"/>
            <a:t>Construction d’une nouvelle offre de formation (outils numériques/plateforme)</a:t>
          </a:r>
        </a:p>
      </dgm:t>
    </dgm:pt>
    <dgm:pt modelId="{BF7CE9C6-C0AC-473A-94EC-769D10D4E39F}" type="parTrans" cxnId="{46177D6B-87F9-4B13-891F-C569295A2042}">
      <dgm:prSet/>
      <dgm:spPr/>
      <dgm:t>
        <a:bodyPr/>
        <a:lstStyle/>
        <a:p>
          <a:endParaRPr lang="fr-FR"/>
        </a:p>
      </dgm:t>
    </dgm:pt>
    <dgm:pt modelId="{AD3BED4D-7098-493B-820B-1190001BE316}" type="sibTrans" cxnId="{46177D6B-87F9-4B13-891F-C569295A2042}">
      <dgm:prSet/>
      <dgm:spPr/>
      <dgm:t>
        <a:bodyPr/>
        <a:lstStyle/>
        <a:p>
          <a:endParaRPr lang="fr-FR"/>
        </a:p>
      </dgm:t>
    </dgm:pt>
    <dgm:pt modelId="{D22EE027-63A4-4CFB-B2DC-DB3C60F3EFA2}">
      <dgm:prSet phldrT="[Texte]" custT="1"/>
      <dgm:spPr/>
      <dgm:t>
        <a:bodyPr/>
        <a:lstStyle/>
        <a:p>
          <a:r>
            <a:rPr lang="fr-FR" sz="1400" dirty="0"/>
            <a:t>Mobilisation des cadres de santé formateurs sur le terrain         affaiblissement des équipes</a:t>
          </a:r>
        </a:p>
      </dgm:t>
    </dgm:pt>
    <dgm:pt modelId="{F252053A-5C1B-44F1-A215-3AD5764C0740}" type="parTrans" cxnId="{FD264B54-9386-4989-AA9E-F84573F1FC1E}">
      <dgm:prSet/>
      <dgm:spPr/>
      <dgm:t>
        <a:bodyPr/>
        <a:lstStyle/>
        <a:p>
          <a:endParaRPr lang="fr-FR"/>
        </a:p>
      </dgm:t>
    </dgm:pt>
    <dgm:pt modelId="{014F3CB5-7C1A-45D1-87F0-3C5C9F2FFD61}" type="sibTrans" cxnId="{FD264B54-9386-4989-AA9E-F84573F1FC1E}">
      <dgm:prSet/>
      <dgm:spPr/>
      <dgm:t>
        <a:bodyPr/>
        <a:lstStyle/>
        <a:p>
          <a:endParaRPr lang="fr-FR"/>
        </a:p>
      </dgm:t>
    </dgm:pt>
    <dgm:pt modelId="{8B25060F-243C-4A68-B702-7B0000D01628}">
      <dgm:prSet phldrT="[Texte]" custT="1"/>
      <dgm:spPr/>
      <dgm:t>
        <a:bodyPr/>
        <a:lstStyle/>
        <a:p>
          <a:r>
            <a:rPr lang="fr-FR" sz="1400" dirty="0"/>
            <a:t>Développement des compétences/reconnaissance du travail/ valorisation des actions entreprises              apprenants satisfaits</a:t>
          </a:r>
        </a:p>
      </dgm:t>
    </dgm:pt>
    <dgm:pt modelId="{8C442F4D-99D4-4EB3-B3B7-1867ECBBC8C1}" type="parTrans" cxnId="{9F81EA4C-2584-4A17-9B8E-F9D7D510673A}">
      <dgm:prSet/>
      <dgm:spPr/>
      <dgm:t>
        <a:bodyPr/>
        <a:lstStyle/>
        <a:p>
          <a:endParaRPr lang="fr-FR"/>
        </a:p>
      </dgm:t>
    </dgm:pt>
    <dgm:pt modelId="{0FDE8C9D-646D-43D3-85AC-1CB08472C3F5}" type="sibTrans" cxnId="{9F81EA4C-2584-4A17-9B8E-F9D7D510673A}">
      <dgm:prSet/>
      <dgm:spPr/>
      <dgm:t>
        <a:bodyPr/>
        <a:lstStyle/>
        <a:p>
          <a:endParaRPr lang="fr-FR"/>
        </a:p>
      </dgm:t>
    </dgm:pt>
    <dgm:pt modelId="{B97A658F-1B10-4875-97E0-CE686DE5E8B2}">
      <dgm:prSet phldrT="[Texte]" custT="1"/>
      <dgm:spPr/>
      <dgm:t>
        <a:bodyPr/>
        <a:lstStyle/>
        <a:p>
          <a:r>
            <a:rPr lang="fr-FR" sz="1400" dirty="0"/>
            <a:t>Remplacement de personnel/pas d’encadrement/ pas de reconnaissance               apprenants insatisfaits</a:t>
          </a:r>
        </a:p>
      </dgm:t>
    </dgm:pt>
    <dgm:pt modelId="{EF8B0F15-61C3-476A-B6D5-623B1D1452C9}" type="parTrans" cxnId="{7D96E19D-9539-4115-8CDD-9BB7AE957B2F}">
      <dgm:prSet/>
      <dgm:spPr/>
      <dgm:t>
        <a:bodyPr/>
        <a:lstStyle/>
        <a:p>
          <a:endParaRPr lang="fr-FR"/>
        </a:p>
      </dgm:t>
    </dgm:pt>
    <dgm:pt modelId="{151A5F72-EDEE-4459-9284-CE5E5492C937}" type="sibTrans" cxnId="{7D96E19D-9539-4115-8CDD-9BB7AE957B2F}">
      <dgm:prSet/>
      <dgm:spPr/>
      <dgm:t>
        <a:bodyPr/>
        <a:lstStyle/>
        <a:p>
          <a:endParaRPr lang="fr-FR"/>
        </a:p>
      </dgm:t>
    </dgm:pt>
    <dgm:pt modelId="{A6B1A041-1C2F-4876-8B79-2616671B7CC5}">
      <dgm:prSet phldrT="[Texte]" custT="1"/>
      <dgm:spPr/>
      <dgm:t>
        <a:bodyPr/>
        <a:lstStyle/>
        <a:p>
          <a:r>
            <a:rPr lang="fr-FR" sz="1400" dirty="0"/>
            <a:t>Suivi individualisé / soutien de la part des équipes pédagogiques voir un suivi avec un psychologue</a:t>
          </a:r>
        </a:p>
      </dgm:t>
    </dgm:pt>
    <dgm:pt modelId="{333A790F-923D-4870-A52A-70B88834F39F}" type="parTrans" cxnId="{3CE13F4E-D97F-4E33-9977-1B267AC083F2}">
      <dgm:prSet/>
      <dgm:spPr/>
      <dgm:t>
        <a:bodyPr/>
        <a:lstStyle/>
        <a:p>
          <a:endParaRPr lang="fr-FR"/>
        </a:p>
      </dgm:t>
    </dgm:pt>
    <dgm:pt modelId="{D3FFA914-EE52-439F-9C80-5F574897209B}" type="sibTrans" cxnId="{3CE13F4E-D97F-4E33-9977-1B267AC083F2}">
      <dgm:prSet/>
      <dgm:spPr/>
      <dgm:t>
        <a:bodyPr/>
        <a:lstStyle/>
        <a:p>
          <a:endParaRPr lang="fr-FR"/>
        </a:p>
      </dgm:t>
    </dgm:pt>
    <dgm:pt modelId="{6558889E-099C-4500-8C36-A550EC9C7143}">
      <dgm:prSet phldrT="[Texte]" custT="1"/>
      <dgm:spPr/>
      <dgm:t>
        <a:bodyPr/>
        <a:lstStyle/>
        <a:p>
          <a:r>
            <a:rPr lang="fr-FR" sz="1400" dirty="0"/>
            <a:t>Reconnaissance financière par l’état et des actions locales </a:t>
          </a:r>
        </a:p>
      </dgm:t>
    </dgm:pt>
    <dgm:pt modelId="{33BE2708-E215-4C87-AE07-A4B6A454EE78}" type="parTrans" cxnId="{F290AFDF-1EEB-4D1F-B3F5-9E5C9B732F13}">
      <dgm:prSet/>
      <dgm:spPr/>
      <dgm:t>
        <a:bodyPr/>
        <a:lstStyle/>
        <a:p>
          <a:endParaRPr lang="fr-FR"/>
        </a:p>
      </dgm:t>
    </dgm:pt>
    <dgm:pt modelId="{BF99FBDE-BADC-418D-927C-5C308664AE22}" type="sibTrans" cxnId="{F290AFDF-1EEB-4D1F-B3F5-9E5C9B732F13}">
      <dgm:prSet/>
      <dgm:spPr/>
      <dgm:t>
        <a:bodyPr/>
        <a:lstStyle/>
        <a:p>
          <a:endParaRPr lang="fr-FR"/>
        </a:p>
      </dgm:t>
    </dgm:pt>
    <dgm:pt modelId="{3A6E1225-AA35-4858-BCA8-C3FDF271B203}">
      <dgm:prSet phldrT="[Texte]" custT="1"/>
      <dgm:spPr/>
      <dgm:t>
        <a:bodyPr/>
        <a:lstStyle/>
        <a:p>
          <a:r>
            <a:rPr lang="fr-FR" sz="1400" dirty="0"/>
            <a:t>Déploiement adapté et ciblé aux besoins exprimés</a:t>
          </a:r>
        </a:p>
      </dgm:t>
    </dgm:pt>
    <dgm:pt modelId="{8817CB10-2E0A-4E0F-B2D0-4A5A1C5BE0D7}" type="parTrans" cxnId="{3C5FF128-C22E-45F1-8C3D-08265130C7BA}">
      <dgm:prSet/>
      <dgm:spPr/>
      <dgm:t>
        <a:bodyPr/>
        <a:lstStyle/>
        <a:p>
          <a:endParaRPr lang="fr-FR"/>
        </a:p>
      </dgm:t>
    </dgm:pt>
    <dgm:pt modelId="{12CF4341-A5E8-412A-BFEC-81860FBA86D8}" type="sibTrans" cxnId="{3C5FF128-C22E-45F1-8C3D-08265130C7BA}">
      <dgm:prSet/>
      <dgm:spPr/>
      <dgm:t>
        <a:bodyPr/>
        <a:lstStyle/>
        <a:p>
          <a:endParaRPr lang="fr-FR"/>
        </a:p>
      </dgm:t>
    </dgm:pt>
    <dgm:pt modelId="{13F86A81-9D1E-45FD-9C66-C3DF942ECC92}" type="pres">
      <dgm:prSet presAssocID="{6A094DF5-8DEA-41A2-911C-F4CAB4D316CE}" presName="linearFlow" presStyleCnt="0">
        <dgm:presLayoutVars>
          <dgm:dir/>
          <dgm:animLvl val="lvl"/>
          <dgm:resizeHandles val="exact"/>
        </dgm:presLayoutVars>
      </dgm:prSet>
      <dgm:spPr/>
    </dgm:pt>
    <dgm:pt modelId="{6E91E785-3811-42D4-AD97-788BF63EA1BD}" type="pres">
      <dgm:prSet presAssocID="{3CFC8634-075F-4A18-B657-586B89CC412E}" presName="composite" presStyleCnt="0"/>
      <dgm:spPr/>
    </dgm:pt>
    <dgm:pt modelId="{5F813F7A-7451-4B8D-8444-36AEE8B73F52}" type="pres">
      <dgm:prSet presAssocID="{3CFC8634-075F-4A18-B657-586B89CC412E}" presName="parentText" presStyleLbl="alignNode1" presStyleIdx="0" presStyleCnt="3">
        <dgm:presLayoutVars>
          <dgm:chMax val="1"/>
          <dgm:bulletEnabled val="1"/>
        </dgm:presLayoutVars>
      </dgm:prSet>
      <dgm:spPr/>
    </dgm:pt>
    <dgm:pt modelId="{16FD5584-FF67-44CF-A217-48704D163BF3}" type="pres">
      <dgm:prSet presAssocID="{3CFC8634-075F-4A18-B657-586B89CC412E}" presName="descendantText" presStyleLbl="alignAcc1" presStyleIdx="0" presStyleCnt="3" custLinFactNeighborX="2774" custLinFactNeighborY="-233">
        <dgm:presLayoutVars>
          <dgm:bulletEnabled val="1"/>
        </dgm:presLayoutVars>
      </dgm:prSet>
      <dgm:spPr/>
    </dgm:pt>
    <dgm:pt modelId="{4FF30F28-2F90-4A6E-B6FB-12149147AA43}" type="pres">
      <dgm:prSet presAssocID="{5C4168DC-2153-4A20-B77B-2688AD108A60}" presName="sp" presStyleCnt="0"/>
      <dgm:spPr/>
    </dgm:pt>
    <dgm:pt modelId="{532DF06C-A448-473D-8D21-96ADA077ACA4}" type="pres">
      <dgm:prSet presAssocID="{264FDED1-4D68-4D10-8CD1-CAFA7CD03267}" presName="composite" presStyleCnt="0"/>
      <dgm:spPr/>
    </dgm:pt>
    <dgm:pt modelId="{C58D8618-2F1C-4ED5-B434-65AC64D49253}" type="pres">
      <dgm:prSet presAssocID="{264FDED1-4D68-4D10-8CD1-CAFA7CD03267}" presName="parentText" presStyleLbl="alignNode1" presStyleIdx="1" presStyleCnt="3">
        <dgm:presLayoutVars>
          <dgm:chMax val="1"/>
          <dgm:bulletEnabled val="1"/>
        </dgm:presLayoutVars>
      </dgm:prSet>
      <dgm:spPr/>
    </dgm:pt>
    <dgm:pt modelId="{68817E7A-5A13-4A45-A6C2-31F77399A320}" type="pres">
      <dgm:prSet presAssocID="{264FDED1-4D68-4D10-8CD1-CAFA7CD03267}" presName="descendantText" presStyleLbl="alignAcc1" presStyleIdx="1" presStyleCnt="3">
        <dgm:presLayoutVars>
          <dgm:bulletEnabled val="1"/>
        </dgm:presLayoutVars>
      </dgm:prSet>
      <dgm:spPr/>
    </dgm:pt>
    <dgm:pt modelId="{12098855-1167-4FBC-A0D9-DE62F8DD3A3A}" type="pres">
      <dgm:prSet presAssocID="{6A50C5CC-5DC4-483D-8935-C8BA946ADA8B}" presName="sp" presStyleCnt="0"/>
      <dgm:spPr/>
    </dgm:pt>
    <dgm:pt modelId="{C2646149-422B-484B-845E-D439ABFD562A}" type="pres">
      <dgm:prSet presAssocID="{31936350-6908-42C3-B81C-6FCF528300FA}" presName="composite" presStyleCnt="0"/>
      <dgm:spPr/>
    </dgm:pt>
    <dgm:pt modelId="{750F395D-E237-490A-9E8E-82084503AFEE}" type="pres">
      <dgm:prSet presAssocID="{31936350-6908-42C3-B81C-6FCF528300FA}" presName="parentText" presStyleLbl="alignNode1" presStyleIdx="2" presStyleCnt="3">
        <dgm:presLayoutVars>
          <dgm:chMax val="1"/>
          <dgm:bulletEnabled val="1"/>
        </dgm:presLayoutVars>
      </dgm:prSet>
      <dgm:spPr/>
    </dgm:pt>
    <dgm:pt modelId="{3EE4A3CF-01C8-4094-B359-09AD672B421D}" type="pres">
      <dgm:prSet presAssocID="{31936350-6908-42C3-B81C-6FCF528300FA}" presName="descendantText" presStyleLbl="alignAcc1" presStyleIdx="2" presStyleCnt="3" custScaleY="197381">
        <dgm:presLayoutVars>
          <dgm:bulletEnabled val="1"/>
        </dgm:presLayoutVars>
      </dgm:prSet>
      <dgm:spPr/>
    </dgm:pt>
  </dgm:ptLst>
  <dgm:cxnLst>
    <dgm:cxn modelId="{E7515802-9889-4C41-A9CC-68E28805FD8A}" type="presOf" srcId="{AC0BE2BC-56F2-499E-8D2D-6B08ED15D99B}" destId="{16FD5584-FF67-44CF-A217-48704D163BF3}" srcOrd="0" destOrd="0" presId="urn:microsoft.com/office/officeart/2005/8/layout/chevron2"/>
    <dgm:cxn modelId="{4BC7620E-7D32-4ADB-836C-8404784D87C6}" type="presOf" srcId="{3CFC8634-075F-4A18-B657-586B89CC412E}" destId="{5F813F7A-7451-4B8D-8444-36AEE8B73F52}" srcOrd="0" destOrd="0" presId="urn:microsoft.com/office/officeart/2005/8/layout/chevron2"/>
    <dgm:cxn modelId="{C2660815-3F6B-4BF2-8E13-48F319E9B14F}" type="presOf" srcId="{1DC72D38-38BC-44EE-B69C-2B508A36466D}" destId="{68817E7A-5A13-4A45-A6C2-31F77399A320}" srcOrd="0" destOrd="0" presId="urn:microsoft.com/office/officeart/2005/8/layout/chevron2"/>
    <dgm:cxn modelId="{C8068719-E2F1-41DE-A1A7-AA722EF59C02}" srcId="{3CFC8634-075F-4A18-B657-586B89CC412E}" destId="{AC0BE2BC-56F2-499E-8D2D-6B08ED15D99B}" srcOrd="0" destOrd="0" parTransId="{7BE60F80-71E9-4043-83FA-24DADED6C0D5}" sibTransId="{20752E9A-977A-40DB-B7DC-7578EF1625BA}"/>
    <dgm:cxn modelId="{2F413C1F-86A4-416A-AF75-E0702ABFB066}" type="presOf" srcId="{B836414D-AE10-43E4-B43D-98CD893B94EB}" destId="{16FD5584-FF67-44CF-A217-48704D163BF3}" srcOrd="0" destOrd="3" presId="urn:microsoft.com/office/officeart/2005/8/layout/chevron2"/>
    <dgm:cxn modelId="{3C5FF128-C22E-45F1-8C3D-08265130C7BA}" srcId="{3CFC8634-075F-4A18-B657-586B89CC412E}" destId="{3A6E1225-AA35-4858-BCA8-C3FDF271B203}" srcOrd="1" destOrd="0" parTransId="{8817CB10-2E0A-4E0F-B2D0-4A5A1C5BE0D7}" sibTransId="{12CF4341-A5E8-412A-BFEC-81860FBA86D8}"/>
    <dgm:cxn modelId="{4C6EA22B-D79A-4A39-AF7C-D0E444D4F8AB}" srcId="{31936350-6908-42C3-B81C-6FCF528300FA}" destId="{8CF5E29D-99AB-47DD-B64C-89E8B1125A6F}" srcOrd="0" destOrd="0" parTransId="{CD7EDD54-D153-45E8-80EA-777462B3A717}" sibTransId="{79126039-D5C7-4BBA-B251-7A112BE2D879}"/>
    <dgm:cxn modelId="{8555272F-6841-499D-AC82-DD9976508B95}" srcId="{3CFC8634-075F-4A18-B657-586B89CC412E}" destId="{B836414D-AE10-43E4-B43D-98CD893B94EB}" srcOrd="3" destOrd="0" parTransId="{0F52EB3C-DD91-4AED-BEFE-70F114E12528}" sibTransId="{E8C6694E-3A49-4936-92A2-FC7F40686E72}"/>
    <dgm:cxn modelId="{02BA3B31-EBF0-451B-AE18-E31406DDF142}" type="presOf" srcId="{0BBE9587-22E0-45DD-8695-D9F0D5F27390}" destId="{68817E7A-5A13-4A45-A6C2-31F77399A320}" srcOrd="0" destOrd="1" presId="urn:microsoft.com/office/officeart/2005/8/layout/chevron2"/>
    <dgm:cxn modelId="{E204ED3B-C2C8-4946-B46C-3BD241A99E65}" srcId="{3CFC8634-075F-4A18-B657-586B89CC412E}" destId="{DDA2E6EB-9658-481F-A392-97EF6C6D8084}" srcOrd="2" destOrd="0" parTransId="{5A921459-C8F5-497E-93F8-5B1E2716C0C1}" sibTransId="{1187E8F7-E177-4E17-8A4C-3A5423F6C8C5}"/>
    <dgm:cxn modelId="{487B8B5E-5DA3-433E-98DF-399DFC09674B}" type="presOf" srcId="{D22EE027-63A4-4CFB-B2DC-DB3C60F3EFA2}" destId="{68817E7A-5A13-4A45-A6C2-31F77399A320}" srcOrd="0" destOrd="3" presId="urn:microsoft.com/office/officeart/2005/8/layout/chevron2"/>
    <dgm:cxn modelId="{DDAF3261-950E-4732-BD8D-859D4E5247C5}" srcId="{264FDED1-4D68-4D10-8CD1-CAFA7CD03267}" destId="{1DC72D38-38BC-44EE-B69C-2B508A36466D}" srcOrd="0" destOrd="0" parTransId="{C03B7814-B192-431F-8F90-BF8DF7319916}" sibTransId="{A427E822-D5BB-4DC7-B77F-6765E522EC2A}"/>
    <dgm:cxn modelId="{46177D6B-87F9-4B13-891F-C569295A2042}" srcId="{264FDED1-4D68-4D10-8CD1-CAFA7CD03267}" destId="{E42B653F-E9CE-4CAF-A2D6-857914CFCB18}" srcOrd="2" destOrd="0" parTransId="{BF7CE9C6-C0AC-473A-94EC-769D10D4E39F}" sibTransId="{AD3BED4D-7098-493B-820B-1190001BE316}"/>
    <dgm:cxn modelId="{E309556C-6979-4978-A357-43BCD956BF32}" type="presOf" srcId="{8B25060F-243C-4A68-B702-7B0000D01628}" destId="{3EE4A3CF-01C8-4094-B359-09AD672B421D}" srcOrd="0" destOrd="1" presId="urn:microsoft.com/office/officeart/2005/8/layout/chevron2"/>
    <dgm:cxn modelId="{9F81EA4C-2584-4A17-9B8E-F9D7D510673A}" srcId="{8CF5E29D-99AB-47DD-B64C-89E8B1125A6F}" destId="{8B25060F-243C-4A68-B702-7B0000D01628}" srcOrd="0" destOrd="0" parTransId="{8C442F4D-99D4-4EB3-B3B7-1867ECBBC8C1}" sibTransId="{0FDE8C9D-646D-43D3-85AC-1CB08472C3F5}"/>
    <dgm:cxn modelId="{3CE13F4E-D97F-4E33-9977-1B267AC083F2}" srcId="{8CF5E29D-99AB-47DD-B64C-89E8B1125A6F}" destId="{A6B1A041-1C2F-4876-8B79-2616671B7CC5}" srcOrd="2" destOrd="0" parTransId="{333A790F-923D-4870-A52A-70B88834F39F}" sibTransId="{D3FFA914-EE52-439F-9C80-5F574897209B}"/>
    <dgm:cxn modelId="{FD264B54-9386-4989-AA9E-F84573F1FC1E}" srcId="{264FDED1-4D68-4D10-8CD1-CAFA7CD03267}" destId="{D22EE027-63A4-4CFB-B2DC-DB3C60F3EFA2}" srcOrd="3" destOrd="0" parTransId="{F252053A-5C1B-44F1-A215-3AD5764C0740}" sibTransId="{014F3CB5-7C1A-45D1-87F0-3C5C9F2FFD61}"/>
    <dgm:cxn modelId="{ADEB2E56-F9EB-4146-829C-8E6C30D30FDD}" type="presOf" srcId="{B97A658F-1B10-4875-97E0-CE686DE5E8B2}" destId="{3EE4A3CF-01C8-4094-B359-09AD672B421D}" srcOrd="0" destOrd="2" presId="urn:microsoft.com/office/officeart/2005/8/layout/chevron2"/>
    <dgm:cxn modelId="{FF4B5B56-2ADD-47F6-BB0E-EFB76697B4F0}" type="presOf" srcId="{E42B653F-E9CE-4CAF-A2D6-857914CFCB18}" destId="{68817E7A-5A13-4A45-A6C2-31F77399A320}" srcOrd="0" destOrd="2" presId="urn:microsoft.com/office/officeart/2005/8/layout/chevron2"/>
    <dgm:cxn modelId="{5B4B137A-2BF2-4172-8B64-E2530EE838D4}" srcId="{6A094DF5-8DEA-41A2-911C-F4CAB4D316CE}" destId="{3CFC8634-075F-4A18-B657-586B89CC412E}" srcOrd="0" destOrd="0" parTransId="{E45178AA-9316-4B2E-B594-928301166C55}" sibTransId="{5C4168DC-2153-4A20-B77B-2688AD108A60}"/>
    <dgm:cxn modelId="{CCAB8680-CA8B-452D-9959-30E95F03BB8A}" srcId="{6A094DF5-8DEA-41A2-911C-F4CAB4D316CE}" destId="{31936350-6908-42C3-B81C-6FCF528300FA}" srcOrd="2" destOrd="0" parTransId="{2F2CF619-FABC-497A-B63E-97BEFCE29087}" sibTransId="{859C9918-7520-4E7A-97B8-C3BA2B0C716A}"/>
    <dgm:cxn modelId="{51D15781-87B8-4427-B359-1981BAB90352}" type="presOf" srcId="{A6B1A041-1C2F-4876-8B79-2616671B7CC5}" destId="{3EE4A3CF-01C8-4094-B359-09AD672B421D}" srcOrd="0" destOrd="3" presId="urn:microsoft.com/office/officeart/2005/8/layout/chevron2"/>
    <dgm:cxn modelId="{941EA09A-7C1C-418A-AD9B-A4293752F74D}" srcId="{6A094DF5-8DEA-41A2-911C-F4CAB4D316CE}" destId="{264FDED1-4D68-4D10-8CD1-CAFA7CD03267}" srcOrd="1" destOrd="0" parTransId="{8CD1A378-4076-48CE-A041-CD325856F217}" sibTransId="{6A50C5CC-5DC4-483D-8935-C8BA946ADA8B}"/>
    <dgm:cxn modelId="{7D96E19D-9539-4115-8CDD-9BB7AE957B2F}" srcId="{8CF5E29D-99AB-47DD-B64C-89E8B1125A6F}" destId="{B97A658F-1B10-4875-97E0-CE686DE5E8B2}" srcOrd="1" destOrd="0" parTransId="{EF8B0F15-61C3-476A-B6D5-623B1D1452C9}" sibTransId="{151A5F72-EDEE-4459-9284-CE5E5492C937}"/>
    <dgm:cxn modelId="{21E99A9E-DEB3-4A5C-999C-2F52E6A36AA2}" type="presOf" srcId="{31936350-6908-42C3-B81C-6FCF528300FA}" destId="{750F395D-E237-490A-9E8E-82084503AFEE}" srcOrd="0" destOrd="0" presId="urn:microsoft.com/office/officeart/2005/8/layout/chevron2"/>
    <dgm:cxn modelId="{BA1AC0A1-E183-4130-A028-321ADB4A075A}" type="presOf" srcId="{3A6E1225-AA35-4858-BCA8-C3FDF271B203}" destId="{16FD5584-FF67-44CF-A217-48704D163BF3}" srcOrd="0" destOrd="1" presId="urn:microsoft.com/office/officeart/2005/8/layout/chevron2"/>
    <dgm:cxn modelId="{694973A5-BC3A-484F-9B5D-2DEE6E8CD098}" type="presOf" srcId="{8CF5E29D-99AB-47DD-B64C-89E8B1125A6F}" destId="{3EE4A3CF-01C8-4094-B359-09AD672B421D}" srcOrd="0" destOrd="0" presId="urn:microsoft.com/office/officeart/2005/8/layout/chevron2"/>
    <dgm:cxn modelId="{11FFC6AD-3FAA-4F32-A066-18587B20BB75}" type="presOf" srcId="{DDA2E6EB-9658-481F-A392-97EF6C6D8084}" destId="{16FD5584-FF67-44CF-A217-48704D163BF3}" srcOrd="0" destOrd="2" presId="urn:microsoft.com/office/officeart/2005/8/layout/chevron2"/>
    <dgm:cxn modelId="{75C01AC3-C726-4525-BED7-FF0C2FF459D7}" type="presOf" srcId="{6558889E-099C-4500-8C36-A550EC9C7143}" destId="{3EE4A3CF-01C8-4094-B359-09AD672B421D}" srcOrd="0" destOrd="4" presId="urn:microsoft.com/office/officeart/2005/8/layout/chevron2"/>
    <dgm:cxn modelId="{F290AFDF-1EEB-4D1F-B3F5-9E5C9B732F13}" srcId="{8CF5E29D-99AB-47DD-B64C-89E8B1125A6F}" destId="{6558889E-099C-4500-8C36-A550EC9C7143}" srcOrd="3" destOrd="0" parTransId="{33BE2708-E215-4C87-AE07-A4B6A454EE78}" sibTransId="{BF99FBDE-BADC-418D-927C-5C308664AE22}"/>
    <dgm:cxn modelId="{27147CEF-21FD-4D35-AE24-8CEDEEBA9CE7}" srcId="{264FDED1-4D68-4D10-8CD1-CAFA7CD03267}" destId="{0BBE9587-22E0-45DD-8695-D9F0D5F27390}" srcOrd="1" destOrd="0" parTransId="{4ED1638D-3A9F-42A1-B5D1-3B27C62C3974}" sibTransId="{0E393C76-3C47-4188-8DF7-BCD09F4DBD42}"/>
    <dgm:cxn modelId="{4BA1E9EF-2D57-465D-A4FA-A78ECD0C05CA}" type="presOf" srcId="{264FDED1-4D68-4D10-8CD1-CAFA7CD03267}" destId="{C58D8618-2F1C-4ED5-B434-65AC64D49253}" srcOrd="0" destOrd="0" presId="urn:microsoft.com/office/officeart/2005/8/layout/chevron2"/>
    <dgm:cxn modelId="{BE301CFB-DBDD-4638-B9BB-E9A0CCF1F6E3}" type="presOf" srcId="{6A094DF5-8DEA-41A2-911C-F4CAB4D316CE}" destId="{13F86A81-9D1E-45FD-9C66-C3DF942ECC92}" srcOrd="0" destOrd="0" presId="urn:microsoft.com/office/officeart/2005/8/layout/chevron2"/>
    <dgm:cxn modelId="{4FE3346D-E463-4C9C-8642-B04AE5D88595}" type="presParOf" srcId="{13F86A81-9D1E-45FD-9C66-C3DF942ECC92}" destId="{6E91E785-3811-42D4-AD97-788BF63EA1BD}" srcOrd="0" destOrd="0" presId="urn:microsoft.com/office/officeart/2005/8/layout/chevron2"/>
    <dgm:cxn modelId="{F0A5FF5F-28BF-4C3B-97E9-2228EA833266}" type="presParOf" srcId="{6E91E785-3811-42D4-AD97-788BF63EA1BD}" destId="{5F813F7A-7451-4B8D-8444-36AEE8B73F52}" srcOrd="0" destOrd="0" presId="urn:microsoft.com/office/officeart/2005/8/layout/chevron2"/>
    <dgm:cxn modelId="{556DB529-9A88-4C82-BA31-34A20162CB20}" type="presParOf" srcId="{6E91E785-3811-42D4-AD97-788BF63EA1BD}" destId="{16FD5584-FF67-44CF-A217-48704D163BF3}" srcOrd="1" destOrd="0" presId="urn:microsoft.com/office/officeart/2005/8/layout/chevron2"/>
    <dgm:cxn modelId="{3B50A677-D778-47D1-B6D9-F8E3EFD615A0}" type="presParOf" srcId="{13F86A81-9D1E-45FD-9C66-C3DF942ECC92}" destId="{4FF30F28-2F90-4A6E-B6FB-12149147AA43}" srcOrd="1" destOrd="0" presId="urn:microsoft.com/office/officeart/2005/8/layout/chevron2"/>
    <dgm:cxn modelId="{A31149F0-9680-41C7-A612-8837CC130766}" type="presParOf" srcId="{13F86A81-9D1E-45FD-9C66-C3DF942ECC92}" destId="{532DF06C-A448-473D-8D21-96ADA077ACA4}" srcOrd="2" destOrd="0" presId="urn:microsoft.com/office/officeart/2005/8/layout/chevron2"/>
    <dgm:cxn modelId="{0213ED11-34B3-4554-94F6-4BF379D0943C}" type="presParOf" srcId="{532DF06C-A448-473D-8D21-96ADA077ACA4}" destId="{C58D8618-2F1C-4ED5-B434-65AC64D49253}" srcOrd="0" destOrd="0" presId="urn:microsoft.com/office/officeart/2005/8/layout/chevron2"/>
    <dgm:cxn modelId="{83BB1CF5-2E6E-4FE5-9955-CE3DA3AD8B99}" type="presParOf" srcId="{532DF06C-A448-473D-8D21-96ADA077ACA4}" destId="{68817E7A-5A13-4A45-A6C2-31F77399A320}" srcOrd="1" destOrd="0" presId="urn:microsoft.com/office/officeart/2005/8/layout/chevron2"/>
    <dgm:cxn modelId="{34ED96A2-A8E9-459E-A0C8-86C426FB751E}" type="presParOf" srcId="{13F86A81-9D1E-45FD-9C66-C3DF942ECC92}" destId="{12098855-1167-4FBC-A0D9-DE62F8DD3A3A}" srcOrd="3" destOrd="0" presId="urn:microsoft.com/office/officeart/2005/8/layout/chevron2"/>
    <dgm:cxn modelId="{1CFDDF09-FCE7-4C3B-B718-DE861B9E03A7}" type="presParOf" srcId="{13F86A81-9D1E-45FD-9C66-C3DF942ECC92}" destId="{C2646149-422B-484B-845E-D439ABFD562A}" srcOrd="4" destOrd="0" presId="urn:microsoft.com/office/officeart/2005/8/layout/chevron2"/>
    <dgm:cxn modelId="{4DB95548-0F9D-4DAA-80CC-6738E3064A7C}" type="presParOf" srcId="{C2646149-422B-484B-845E-D439ABFD562A}" destId="{750F395D-E237-490A-9E8E-82084503AFEE}" srcOrd="0" destOrd="0" presId="urn:microsoft.com/office/officeart/2005/8/layout/chevron2"/>
    <dgm:cxn modelId="{5C524D66-F8F4-4D38-90CF-67D8CC0E47B8}" type="presParOf" srcId="{C2646149-422B-484B-845E-D439ABFD562A}" destId="{3EE4A3CF-01C8-4094-B359-09AD672B421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094DF5-8DEA-41A2-911C-F4CAB4D316CE}"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fr-FR"/>
        </a:p>
      </dgm:t>
    </dgm:pt>
    <dgm:pt modelId="{3CFC8634-075F-4A18-B657-586B89CC412E}">
      <dgm:prSet phldrT="[Texte]"/>
      <dgm:spPr/>
      <dgm:t>
        <a:bodyPr/>
        <a:lstStyle/>
        <a:p>
          <a:r>
            <a:rPr lang="fr-FR" b="1" dirty="0">
              <a:solidFill>
                <a:schemeClr val="tx1"/>
              </a:solidFill>
            </a:rPr>
            <a:t>Territorial </a:t>
          </a:r>
          <a:r>
            <a:rPr lang="fr-FR" b="1" dirty="0" err="1">
              <a:solidFill>
                <a:schemeClr val="tx1"/>
              </a:solidFill>
            </a:rPr>
            <a:t>answer</a:t>
          </a:r>
          <a:endParaRPr lang="fr-FR" b="1" dirty="0">
            <a:solidFill>
              <a:schemeClr val="tx1"/>
            </a:solidFill>
          </a:endParaRPr>
        </a:p>
      </dgm:t>
    </dgm:pt>
    <dgm:pt modelId="{E45178AA-9316-4B2E-B594-928301166C55}" type="parTrans" cxnId="{5B4B137A-2BF2-4172-8B64-E2530EE838D4}">
      <dgm:prSet/>
      <dgm:spPr/>
      <dgm:t>
        <a:bodyPr/>
        <a:lstStyle/>
        <a:p>
          <a:endParaRPr lang="fr-FR"/>
        </a:p>
      </dgm:t>
    </dgm:pt>
    <dgm:pt modelId="{5C4168DC-2153-4A20-B77B-2688AD108A60}" type="sibTrans" cxnId="{5B4B137A-2BF2-4172-8B64-E2530EE838D4}">
      <dgm:prSet/>
      <dgm:spPr/>
      <dgm:t>
        <a:bodyPr/>
        <a:lstStyle/>
        <a:p>
          <a:endParaRPr lang="fr-FR"/>
        </a:p>
      </dgm:t>
    </dgm:pt>
    <dgm:pt modelId="{AC0BE2BC-56F2-499E-8D2D-6B08ED15D99B}">
      <dgm:prSet phldrT="[Texte]" custT="1"/>
      <dgm:spPr/>
      <dgm:t>
        <a:bodyPr/>
        <a:lstStyle/>
        <a:p>
          <a:endParaRPr lang="fr-FR" sz="1400" dirty="0"/>
        </a:p>
      </dgm:t>
    </dgm:pt>
    <dgm:pt modelId="{7BE60F80-71E9-4043-83FA-24DADED6C0D5}" type="parTrans" cxnId="{C8068719-E2F1-41DE-A1A7-AA722EF59C02}">
      <dgm:prSet/>
      <dgm:spPr/>
      <dgm:t>
        <a:bodyPr/>
        <a:lstStyle/>
        <a:p>
          <a:endParaRPr lang="fr-FR"/>
        </a:p>
      </dgm:t>
    </dgm:pt>
    <dgm:pt modelId="{20752E9A-977A-40DB-B7DC-7578EF1625BA}" type="sibTrans" cxnId="{C8068719-E2F1-41DE-A1A7-AA722EF59C02}">
      <dgm:prSet/>
      <dgm:spPr/>
      <dgm:t>
        <a:bodyPr/>
        <a:lstStyle/>
        <a:p>
          <a:endParaRPr lang="fr-FR"/>
        </a:p>
      </dgm:t>
    </dgm:pt>
    <dgm:pt modelId="{DDA2E6EB-9658-481F-A392-97EF6C6D8084}">
      <dgm:prSet phldrT="[Texte]" custT="1"/>
      <dgm:spPr/>
      <dgm:t>
        <a:bodyPr/>
        <a:lstStyle/>
        <a:p>
          <a:r>
            <a:rPr lang="fr-FR" sz="1400" dirty="0"/>
            <a:t>Long terme </a:t>
          </a:r>
          <a:r>
            <a:rPr lang="fr-FR" sz="1400" dirty="0" err="1"/>
            <a:t>deployment</a:t>
          </a:r>
          <a:r>
            <a:rPr lang="fr-FR" sz="1400" dirty="0"/>
            <a:t> </a:t>
          </a:r>
        </a:p>
      </dgm:t>
    </dgm:pt>
    <dgm:pt modelId="{5A921459-C8F5-497E-93F8-5B1E2716C0C1}" type="parTrans" cxnId="{E204ED3B-C2C8-4946-B46C-3BD241A99E65}">
      <dgm:prSet/>
      <dgm:spPr/>
      <dgm:t>
        <a:bodyPr/>
        <a:lstStyle/>
        <a:p>
          <a:endParaRPr lang="fr-FR"/>
        </a:p>
      </dgm:t>
    </dgm:pt>
    <dgm:pt modelId="{1187E8F7-E177-4E17-8A4C-3A5423F6C8C5}" type="sibTrans" cxnId="{E204ED3B-C2C8-4946-B46C-3BD241A99E65}">
      <dgm:prSet/>
      <dgm:spPr/>
      <dgm:t>
        <a:bodyPr/>
        <a:lstStyle/>
        <a:p>
          <a:endParaRPr lang="fr-FR"/>
        </a:p>
      </dgm:t>
    </dgm:pt>
    <dgm:pt modelId="{264FDED1-4D68-4D10-8CD1-CAFA7CD03267}">
      <dgm:prSet phldrT="[Texte]"/>
      <dgm:spPr/>
      <dgm:t>
        <a:bodyPr/>
        <a:lstStyle/>
        <a:p>
          <a:r>
            <a:rPr lang="fr-FR" b="1" dirty="0">
              <a:solidFill>
                <a:schemeClr val="tx1"/>
              </a:solidFill>
            </a:rPr>
            <a:t>Training </a:t>
          </a:r>
          <a:r>
            <a:rPr lang="fr-FR" b="1" dirty="0" err="1">
              <a:solidFill>
                <a:schemeClr val="tx1"/>
              </a:solidFill>
            </a:rPr>
            <a:t>device</a:t>
          </a:r>
          <a:endParaRPr lang="fr-FR" b="1" dirty="0">
            <a:solidFill>
              <a:schemeClr val="tx1"/>
            </a:solidFill>
          </a:endParaRPr>
        </a:p>
      </dgm:t>
    </dgm:pt>
    <dgm:pt modelId="{8CD1A378-4076-48CE-A041-CD325856F217}" type="parTrans" cxnId="{941EA09A-7C1C-418A-AD9B-A4293752F74D}">
      <dgm:prSet/>
      <dgm:spPr/>
      <dgm:t>
        <a:bodyPr/>
        <a:lstStyle/>
        <a:p>
          <a:endParaRPr lang="fr-FR"/>
        </a:p>
      </dgm:t>
    </dgm:pt>
    <dgm:pt modelId="{6A50C5CC-5DC4-483D-8935-C8BA946ADA8B}" type="sibTrans" cxnId="{941EA09A-7C1C-418A-AD9B-A4293752F74D}">
      <dgm:prSet/>
      <dgm:spPr/>
      <dgm:t>
        <a:bodyPr/>
        <a:lstStyle/>
        <a:p>
          <a:endParaRPr lang="fr-FR"/>
        </a:p>
      </dgm:t>
    </dgm:pt>
    <dgm:pt modelId="{1DC72D38-38BC-44EE-B69C-2B508A36466D}">
      <dgm:prSet phldrT="[Texte]" custT="1"/>
      <dgm:spPr/>
      <dgm:t>
        <a:bodyPr/>
        <a:lstStyle/>
        <a:p>
          <a:r>
            <a:rPr lang="fr-FR" sz="1400" dirty="0" err="1"/>
            <a:t>Restructuring</a:t>
          </a:r>
          <a:r>
            <a:rPr lang="fr-FR" sz="1400" dirty="0"/>
            <a:t> of the </a:t>
          </a:r>
          <a:r>
            <a:rPr lang="fr-FR" sz="1400" dirty="0" err="1"/>
            <a:t>pedagogical</a:t>
          </a:r>
          <a:r>
            <a:rPr lang="fr-FR" sz="1400" dirty="0"/>
            <a:t> model</a:t>
          </a:r>
        </a:p>
      </dgm:t>
    </dgm:pt>
    <dgm:pt modelId="{C03B7814-B192-431F-8F90-BF8DF7319916}" type="parTrans" cxnId="{DDAF3261-950E-4732-BD8D-859D4E5247C5}">
      <dgm:prSet/>
      <dgm:spPr/>
      <dgm:t>
        <a:bodyPr/>
        <a:lstStyle/>
        <a:p>
          <a:endParaRPr lang="fr-FR"/>
        </a:p>
      </dgm:t>
    </dgm:pt>
    <dgm:pt modelId="{A427E822-D5BB-4DC7-B77F-6765E522EC2A}" type="sibTrans" cxnId="{DDAF3261-950E-4732-BD8D-859D4E5247C5}">
      <dgm:prSet/>
      <dgm:spPr/>
      <dgm:t>
        <a:bodyPr/>
        <a:lstStyle/>
        <a:p>
          <a:endParaRPr lang="fr-FR"/>
        </a:p>
      </dgm:t>
    </dgm:pt>
    <dgm:pt modelId="{0BBE9587-22E0-45DD-8695-D9F0D5F27390}">
      <dgm:prSet phldrT="[Texte]" custT="1"/>
      <dgm:spPr/>
      <dgm:t>
        <a:bodyPr/>
        <a:lstStyle/>
        <a:p>
          <a:r>
            <a:rPr lang="fr-FR" sz="1400" dirty="0"/>
            <a:t>Important communication in relation to intervenants, </a:t>
          </a:r>
          <a:r>
            <a:rPr lang="fr-FR" sz="1400" dirty="0" err="1"/>
            <a:t>learners</a:t>
          </a:r>
          <a:r>
            <a:rPr lang="fr-FR" sz="1400" dirty="0"/>
            <a:t>. </a:t>
          </a:r>
        </a:p>
      </dgm:t>
    </dgm:pt>
    <dgm:pt modelId="{4ED1638D-3A9F-42A1-B5D1-3B27C62C3974}" type="parTrans" cxnId="{27147CEF-21FD-4D35-AE24-8CEDEEBA9CE7}">
      <dgm:prSet/>
      <dgm:spPr/>
      <dgm:t>
        <a:bodyPr/>
        <a:lstStyle/>
        <a:p>
          <a:endParaRPr lang="fr-FR"/>
        </a:p>
      </dgm:t>
    </dgm:pt>
    <dgm:pt modelId="{0E393C76-3C47-4188-8DF7-BCD09F4DBD42}" type="sibTrans" cxnId="{27147CEF-21FD-4D35-AE24-8CEDEEBA9CE7}">
      <dgm:prSet/>
      <dgm:spPr/>
      <dgm:t>
        <a:bodyPr/>
        <a:lstStyle/>
        <a:p>
          <a:endParaRPr lang="fr-FR"/>
        </a:p>
      </dgm:t>
    </dgm:pt>
    <dgm:pt modelId="{31936350-6908-42C3-B81C-6FCF528300FA}">
      <dgm:prSet phldrT="[Texte]"/>
      <dgm:spPr/>
      <dgm:t>
        <a:bodyPr/>
        <a:lstStyle/>
        <a:p>
          <a:r>
            <a:rPr lang="fr-FR" b="1" dirty="0" err="1">
              <a:solidFill>
                <a:schemeClr val="tx1"/>
              </a:solidFill>
            </a:rPr>
            <a:t>Learners</a:t>
          </a:r>
          <a:endParaRPr lang="fr-FR" b="1" dirty="0">
            <a:solidFill>
              <a:schemeClr val="tx1"/>
            </a:solidFill>
          </a:endParaRPr>
        </a:p>
      </dgm:t>
    </dgm:pt>
    <dgm:pt modelId="{2F2CF619-FABC-497A-B63E-97BEFCE29087}" type="parTrans" cxnId="{CCAB8680-CA8B-452D-9959-30E95F03BB8A}">
      <dgm:prSet/>
      <dgm:spPr/>
      <dgm:t>
        <a:bodyPr/>
        <a:lstStyle/>
        <a:p>
          <a:endParaRPr lang="fr-FR"/>
        </a:p>
      </dgm:t>
    </dgm:pt>
    <dgm:pt modelId="{859C9918-7520-4E7A-97B8-C3BA2B0C716A}" type="sibTrans" cxnId="{CCAB8680-CA8B-452D-9959-30E95F03BB8A}">
      <dgm:prSet/>
      <dgm:spPr/>
      <dgm:t>
        <a:bodyPr/>
        <a:lstStyle/>
        <a:p>
          <a:endParaRPr lang="fr-FR"/>
        </a:p>
      </dgm:t>
    </dgm:pt>
    <dgm:pt modelId="{8CF5E29D-99AB-47DD-B64C-89E8B1125A6F}">
      <dgm:prSet phldrT="[Texte]" custT="1"/>
      <dgm:spPr/>
      <dgm:t>
        <a:bodyPr/>
        <a:lstStyle/>
        <a:p>
          <a:r>
            <a:rPr lang="fr-FR" sz="1200" b="1" dirty="0" err="1">
              <a:solidFill>
                <a:schemeClr val="tx1">
                  <a:lumMod val="50000"/>
                  <a:lumOff val="50000"/>
                </a:schemeClr>
              </a:solidFill>
            </a:rPr>
            <a:t>Depending</a:t>
          </a:r>
          <a:r>
            <a:rPr lang="fr-FR" sz="1200" b="1" dirty="0">
              <a:solidFill>
                <a:schemeClr val="tx1">
                  <a:lumMod val="50000"/>
                  <a:lumOff val="50000"/>
                </a:schemeClr>
              </a:solidFill>
            </a:rPr>
            <a:t> to </a:t>
          </a:r>
          <a:r>
            <a:rPr lang="fr-FR" sz="1200" b="1" dirty="0" err="1">
              <a:solidFill>
                <a:schemeClr val="tx1">
                  <a:lumMod val="50000"/>
                  <a:lumOff val="50000"/>
                </a:schemeClr>
              </a:solidFill>
            </a:rPr>
            <a:t>assignment</a:t>
          </a:r>
          <a:r>
            <a:rPr lang="fr-FR" sz="1200" b="1" dirty="0">
              <a:solidFill>
                <a:schemeClr val="tx1">
                  <a:lumMod val="50000"/>
                  <a:lumOff val="50000"/>
                </a:schemeClr>
              </a:solidFill>
            </a:rPr>
            <a:t> team:</a:t>
          </a:r>
        </a:p>
      </dgm:t>
    </dgm:pt>
    <dgm:pt modelId="{CD7EDD54-D153-45E8-80EA-777462B3A717}" type="parTrans" cxnId="{4C6EA22B-D79A-4A39-AF7C-D0E444D4F8AB}">
      <dgm:prSet/>
      <dgm:spPr/>
      <dgm:t>
        <a:bodyPr/>
        <a:lstStyle/>
        <a:p>
          <a:endParaRPr lang="fr-FR"/>
        </a:p>
      </dgm:t>
    </dgm:pt>
    <dgm:pt modelId="{79126039-D5C7-4BBA-B251-7A112BE2D879}" type="sibTrans" cxnId="{4C6EA22B-D79A-4A39-AF7C-D0E444D4F8AB}">
      <dgm:prSet/>
      <dgm:spPr/>
      <dgm:t>
        <a:bodyPr/>
        <a:lstStyle/>
        <a:p>
          <a:endParaRPr lang="fr-FR"/>
        </a:p>
      </dgm:t>
    </dgm:pt>
    <dgm:pt modelId="{B836414D-AE10-43E4-B43D-98CD893B94EB}">
      <dgm:prSet phldrT="[Texte]" custT="1"/>
      <dgm:spPr/>
      <dgm:t>
        <a:bodyPr/>
        <a:lstStyle/>
        <a:p>
          <a:r>
            <a:rPr lang="fr-FR" sz="1400" dirty="0"/>
            <a:t>All the </a:t>
          </a:r>
          <a:r>
            <a:rPr lang="fr-FR" sz="1400" dirty="0" err="1"/>
            <a:t>requesting</a:t>
          </a:r>
          <a:r>
            <a:rPr lang="fr-FR" sz="1400" dirty="0"/>
            <a:t> structures </a:t>
          </a:r>
          <a:r>
            <a:rPr lang="fr-FR" sz="1400" dirty="0" err="1"/>
            <a:t>had</a:t>
          </a:r>
          <a:r>
            <a:rPr lang="fr-FR" sz="1400" dirty="0"/>
            <a:t> </a:t>
          </a:r>
          <a:r>
            <a:rPr lang="fr-FR" sz="1400" dirty="0" err="1"/>
            <a:t>resources</a:t>
          </a:r>
          <a:endParaRPr lang="fr-FR" sz="1400" dirty="0"/>
        </a:p>
      </dgm:t>
    </dgm:pt>
    <dgm:pt modelId="{0F52EB3C-DD91-4AED-BEFE-70F114E12528}" type="parTrans" cxnId="{8555272F-6841-499D-AC82-DD9976508B95}">
      <dgm:prSet/>
      <dgm:spPr/>
      <dgm:t>
        <a:bodyPr/>
        <a:lstStyle/>
        <a:p>
          <a:endParaRPr lang="fr-FR"/>
        </a:p>
      </dgm:t>
    </dgm:pt>
    <dgm:pt modelId="{E8C6694E-3A49-4936-92A2-FC7F40686E72}" type="sibTrans" cxnId="{8555272F-6841-499D-AC82-DD9976508B95}">
      <dgm:prSet/>
      <dgm:spPr/>
      <dgm:t>
        <a:bodyPr/>
        <a:lstStyle/>
        <a:p>
          <a:endParaRPr lang="fr-FR"/>
        </a:p>
      </dgm:t>
    </dgm:pt>
    <dgm:pt modelId="{D22EE027-63A4-4CFB-B2DC-DB3C60F3EFA2}">
      <dgm:prSet phldrT="[Texte]" custT="1"/>
      <dgm:spPr/>
      <dgm:t>
        <a:bodyPr/>
        <a:lstStyle/>
        <a:p>
          <a:r>
            <a:rPr lang="fr-FR" sz="1400" dirty="0"/>
            <a:t>Mobilisation of </a:t>
          </a:r>
          <a:r>
            <a:rPr lang="fr-FR" sz="1400" dirty="0" err="1"/>
            <a:t>health</a:t>
          </a:r>
          <a:r>
            <a:rPr lang="fr-FR" sz="1400" dirty="0"/>
            <a:t> </a:t>
          </a:r>
          <a:r>
            <a:rPr lang="fr-FR" sz="1400" dirty="0" err="1"/>
            <a:t>executives</a:t>
          </a:r>
          <a:r>
            <a:rPr lang="fr-FR" sz="1400" dirty="0"/>
            <a:t> as </a:t>
          </a:r>
          <a:r>
            <a:rPr lang="fr-FR" sz="1400" dirty="0" err="1"/>
            <a:t>trainers</a:t>
          </a:r>
          <a:r>
            <a:rPr lang="fr-FR" sz="1400" dirty="0"/>
            <a:t> in the </a:t>
          </a:r>
          <a:r>
            <a:rPr lang="fr-FR" sz="1400" dirty="0" err="1"/>
            <a:t>field</a:t>
          </a:r>
          <a:r>
            <a:rPr lang="fr-FR" sz="1400" dirty="0"/>
            <a:t>          </a:t>
          </a:r>
          <a:r>
            <a:rPr lang="fr-FR" sz="1400" dirty="0" err="1"/>
            <a:t>Weakening</a:t>
          </a:r>
          <a:r>
            <a:rPr lang="fr-FR" sz="1400" dirty="0"/>
            <a:t> of teams</a:t>
          </a:r>
        </a:p>
      </dgm:t>
    </dgm:pt>
    <dgm:pt modelId="{F252053A-5C1B-44F1-A215-3AD5764C0740}" type="parTrans" cxnId="{FD264B54-9386-4989-AA9E-F84573F1FC1E}">
      <dgm:prSet/>
      <dgm:spPr/>
      <dgm:t>
        <a:bodyPr/>
        <a:lstStyle/>
        <a:p>
          <a:endParaRPr lang="fr-FR"/>
        </a:p>
      </dgm:t>
    </dgm:pt>
    <dgm:pt modelId="{014F3CB5-7C1A-45D1-87F0-3C5C9F2FFD61}" type="sibTrans" cxnId="{FD264B54-9386-4989-AA9E-F84573F1FC1E}">
      <dgm:prSet/>
      <dgm:spPr/>
      <dgm:t>
        <a:bodyPr/>
        <a:lstStyle/>
        <a:p>
          <a:endParaRPr lang="fr-FR"/>
        </a:p>
      </dgm:t>
    </dgm:pt>
    <dgm:pt modelId="{8B25060F-243C-4A68-B702-7B0000D01628}">
      <dgm:prSet phldrT="[Texte]" custT="1"/>
      <dgm:spPr/>
      <dgm:t>
        <a:bodyPr/>
        <a:lstStyle/>
        <a:p>
          <a:r>
            <a:rPr lang="fr-FR" sz="1400" dirty="0" err="1"/>
            <a:t>Skills</a:t>
          </a:r>
          <a:r>
            <a:rPr lang="fr-FR" sz="1400" dirty="0"/>
            <a:t> </a:t>
          </a:r>
          <a:r>
            <a:rPr lang="fr-FR" sz="1400" dirty="0" err="1"/>
            <a:t>development</a:t>
          </a:r>
          <a:r>
            <a:rPr lang="fr-FR" sz="1400" dirty="0"/>
            <a:t>/</a:t>
          </a:r>
          <a:r>
            <a:rPr lang="fr-FR" sz="1400" dirty="0" err="1"/>
            <a:t>work</a:t>
          </a:r>
          <a:r>
            <a:rPr lang="fr-FR" sz="1400" dirty="0"/>
            <a:t> recognition/ </a:t>
          </a:r>
          <a:r>
            <a:rPr lang="fr-FR" sz="1400" dirty="0" err="1"/>
            <a:t>valuation</a:t>
          </a:r>
          <a:r>
            <a:rPr lang="fr-FR" sz="1400" dirty="0"/>
            <a:t> of the actions </a:t>
          </a:r>
          <a:r>
            <a:rPr lang="fr-FR" sz="1400" dirty="0" err="1"/>
            <a:t>undertaken</a:t>
          </a:r>
          <a:r>
            <a:rPr lang="fr-FR" sz="1400" dirty="0"/>
            <a:t>                 </a:t>
          </a:r>
          <a:r>
            <a:rPr lang="fr-FR" sz="1400" dirty="0" err="1"/>
            <a:t>satisfied</a:t>
          </a:r>
          <a:r>
            <a:rPr lang="fr-FR" sz="1400" dirty="0"/>
            <a:t> </a:t>
          </a:r>
          <a:r>
            <a:rPr lang="fr-FR" sz="1400" dirty="0" err="1"/>
            <a:t>learners</a:t>
          </a:r>
          <a:endParaRPr lang="fr-FR" sz="1400" dirty="0"/>
        </a:p>
      </dgm:t>
    </dgm:pt>
    <dgm:pt modelId="{8C442F4D-99D4-4EB3-B3B7-1867ECBBC8C1}" type="parTrans" cxnId="{9F81EA4C-2584-4A17-9B8E-F9D7D510673A}">
      <dgm:prSet/>
      <dgm:spPr/>
      <dgm:t>
        <a:bodyPr/>
        <a:lstStyle/>
        <a:p>
          <a:endParaRPr lang="fr-FR"/>
        </a:p>
      </dgm:t>
    </dgm:pt>
    <dgm:pt modelId="{0FDE8C9D-646D-43D3-85AC-1CB08472C3F5}" type="sibTrans" cxnId="{9F81EA4C-2584-4A17-9B8E-F9D7D510673A}">
      <dgm:prSet/>
      <dgm:spPr/>
      <dgm:t>
        <a:bodyPr/>
        <a:lstStyle/>
        <a:p>
          <a:endParaRPr lang="fr-FR"/>
        </a:p>
      </dgm:t>
    </dgm:pt>
    <dgm:pt modelId="{B97A658F-1B10-4875-97E0-CE686DE5E8B2}">
      <dgm:prSet phldrT="[Texte]" custT="1"/>
      <dgm:spPr/>
      <dgm:t>
        <a:bodyPr/>
        <a:lstStyle/>
        <a:p>
          <a:r>
            <a:rPr lang="fr-FR" sz="1400" dirty="0"/>
            <a:t>Staff replacements/no </a:t>
          </a:r>
          <a:r>
            <a:rPr lang="fr-FR" sz="1400" dirty="0" err="1"/>
            <a:t>framing</a:t>
          </a:r>
          <a:r>
            <a:rPr lang="fr-FR" sz="1400" dirty="0"/>
            <a:t>/ no recognition             </a:t>
          </a:r>
          <a:r>
            <a:rPr lang="fr-FR" sz="1400" dirty="0" err="1"/>
            <a:t>unsatisfied</a:t>
          </a:r>
          <a:r>
            <a:rPr lang="fr-FR" sz="1400" dirty="0"/>
            <a:t> </a:t>
          </a:r>
          <a:r>
            <a:rPr lang="fr-FR" sz="1400" dirty="0" err="1"/>
            <a:t>learners</a:t>
          </a:r>
          <a:endParaRPr lang="fr-FR" sz="1400" dirty="0"/>
        </a:p>
      </dgm:t>
    </dgm:pt>
    <dgm:pt modelId="{EF8B0F15-61C3-476A-B6D5-623B1D1452C9}" type="parTrans" cxnId="{7D96E19D-9539-4115-8CDD-9BB7AE957B2F}">
      <dgm:prSet/>
      <dgm:spPr/>
      <dgm:t>
        <a:bodyPr/>
        <a:lstStyle/>
        <a:p>
          <a:endParaRPr lang="fr-FR"/>
        </a:p>
      </dgm:t>
    </dgm:pt>
    <dgm:pt modelId="{151A5F72-EDEE-4459-9284-CE5E5492C937}" type="sibTrans" cxnId="{7D96E19D-9539-4115-8CDD-9BB7AE957B2F}">
      <dgm:prSet/>
      <dgm:spPr/>
      <dgm:t>
        <a:bodyPr/>
        <a:lstStyle/>
        <a:p>
          <a:endParaRPr lang="fr-FR"/>
        </a:p>
      </dgm:t>
    </dgm:pt>
    <dgm:pt modelId="{A6B1A041-1C2F-4876-8B79-2616671B7CC5}">
      <dgm:prSet phldrT="[Texte]" custT="1"/>
      <dgm:spPr/>
      <dgm:t>
        <a:bodyPr/>
        <a:lstStyle/>
        <a:p>
          <a:r>
            <a:rPr lang="fr-FR" sz="1400" dirty="0" err="1"/>
            <a:t>Individualized</a:t>
          </a:r>
          <a:r>
            <a:rPr lang="fr-FR" sz="1400" dirty="0"/>
            <a:t> </a:t>
          </a:r>
          <a:r>
            <a:rPr lang="fr-FR" sz="1400" dirty="0" err="1"/>
            <a:t>follow</a:t>
          </a:r>
          <a:r>
            <a:rPr lang="fr-FR" sz="1400" dirty="0"/>
            <a:t>-up / support </a:t>
          </a:r>
          <a:r>
            <a:rPr lang="fr-FR" sz="1400" dirty="0" err="1"/>
            <a:t>from</a:t>
          </a:r>
          <a:r>
            <a:rPr lang="fr-FR" sz="1400" dirty="0"/>
            <a:t> the </a:t>
          </a:r>
          <a:r>
            <a:rPr lang="fr-FR" sz="1400" dirty="0" err="1"/>
            <a:t>pedagogical</a:t>
          </a:r>
          <a:r>
            <a:rPr lang="fr-FR" sz="1400" dirty="0"/>
            <a:t> teams </a:t>
          </a:r>
          <a:r>
            <a:rPr lang="fr-FR" sz="1400" dirty="0" err="1"/>
            <a:t>see</a:t>
          </a:r>
          <a:r>
            <a:rPr lang="fr-FR" sz="1400" dirty="0"/>
            <a:t> a </a:t>
          </a:r>
          <a:r>
            <a:rPr lang="fr-FR" sz="1400" dirty="0" err="1"/>
            <a:t>follow</a:t>
          </a:r>
          <a:r>
            <a:rPr lang="fr-FR" sz="1400" dirty="0"/>
            <a:t>-up </a:t>
          </a:r>
          <a:r>
            <a:rPr lang="fr-FR" sz="1400" dirty="0" err="1"/>
            <a:t>with</a:t>
          </a:r>
          <a:r>
            <a:rPr lang="fr-FR" sz="1400" dirty="0"/>
            <a:t> a </a:t>
          </a:r>
          <a:r>
            <a:rPr lang="fr-FR" sz="1400" dirty="0" err="1"/>
            <a:t>psychologist</a:t>
          </a:r>
          <a:endParaRPr lang="fr-FR" sz="1400" dirty="0"/>
        </a:p>
      </dgm:t>
    </dgm:pt>
    <dgm:pt modelId="{333A790F-923D-4870-A52A-70B88834F39F}" type="parTrans" cxnId="{3CE13F4E-D97F-4E33-9977-1B267AC083F2}">
      <dgm:prSet/>
      <dgm:spPr/>
      <dgm:t>
        <a:bodyPr/>
        <a:lstStyle/>
        <a:p>
          <a:endParaRPr lang="fr-FR"/>
        </a:p>
      </dgm:t>
    </dgm:pt>
    <dgm:pt modelId="{D3FFA914-EE52-439F-9C80-5F574897209B}" type="sibTrans" cxnId="{3CE13F4E-D97F-4E33-9977-1B267AC083F2}">
      <dgm:prSet/>
      <dgm:spPr/>
      <dgm:t>
        <a:bodyPr/>
        <a:lstStyle/>
        <a:p>
          <a:endParaRPr lang="fr-FR"/>
        </a:p>
      </dgm:t>
    </dgm:pt>
    <dgm:pt modelId="{4061C98E-1534-4D51-8437-AA6FC1704DDF}">
      <dgm:prSet custT="1"/>
      <dgm:spPr/>
      <dgm:t>
        <a:bodyPr/>
        <a:lstStyle/>
        <a:p>
          <a:r>
            <a:rPr lang="fr-FR" sz="1400" b="0" dirty="0" err="1"/>
            <a:t>Coordinated</a:t>
          </a:r>
          <a:r>
            <a:rPr lang="fr-FR" sz="1400" b="0" dirty="0"/>
            <a:t> </a:t>
          </a:r>
          <a:r>
            <a:rPr lang="fr-FR" sz="1400" b="0" dirty="0" err="1"/>
            <a:t>partnership</a:t>
          </a:r>
          <a:r>
            <a:rPr lang="fr-FR" sz="1400" b="0" dirty="0"/>
            <a:t> </a:t>
          </a:r>
          <a:r>
            <a:rPr lang="fr-FR" sz="1400" b="0" dirty="0" err="1"/>
            <a:t>with</a:t>
          </a:r>
          <a:r>
            <a:rPr lang="fr-FR" sz="1400" b="0" dirty="0"/>
            <a:t> directions, care directions, </a:t>
          </a:r>
          <a:r>
            <a:rPr lang="fr-FR" sz="1400" b="0" dirty="0" err="1"/>
            <a:t>crisis</a:t>
          </a:r>
          <a:r>
            <a:rPr lang="fr-FR" sz="1400" b="0" dirty="0"/>
            <a:t> </a:t>
          </a:r>
          <a:r>
            <a:rPr lang="fr-FR" sz="1400" b="0" dirty="0" err="1"/>
            <a:t>units</a:t>
          </a:r>
          <a:endParaRPr lang="fr-FR" sz="1400" b="0" dirty="0"/>
        </a:p>
      </dgm:t>
    </dgm:pt>
    <dgm:pt modelId="{F650E81C-05D3-4244-B134-E91C94961C7C}" type="parTrans" cxnId="{D692EA57-37F0-446C-9793-BA05F06928E5}">
      <dgm:prSet/>
      <dgm:spPr/>
      <dgm:t>
        <a:bodyPr/>
        <a:lstStyle/>
        <a:p>
          <a:endParaRPr lang="fr-FR"/>
        </a:p>
      </dgm:t>
    </dgm:pt>
    <dgm:pt modelId="{3F4C7786-05E2-45B7-B1C8-7CCE2F7CC155}" type="sibTrans" cxnId="{D692EA57-37F0-446C-9793-BA05F06928E5}">
      <dgm:prSet/>
      <dgm:spPr/>
      <dgm:t>
        <a:bodyPr/>
        <a:lstStyle/>
        <a:p>
          <a:endParaRPr lang="fr-FR"/>
        </a:p>
      </dgm:t>
    </dgm:pt>
    <dgm:pt modelId="{38658EDD-F153-4DA9-83CC-9DEF3548EC75}">
      <dgm:prSet phldrT="[Texte]" custT="1"/>
      <dgm:spPr/>
      <dgm:t>
        <a:bodyPr/>
        <a:lstStyle/>
        <a:p>
          <a:r>
            <a:rPr lang="fr-FR" sz="1400" dirty="0" err="1"/>
            <a:t>Deployment</a:t>
          </a:r>
          <a:r>
            <a:rPr lang="fr-FR" sz="1400" dirty="0"/>
            <a:t> </a:t>
          </a:r>
          <a:r>
            <a:rPr lang="fr-FR" sz="1400" dirty="0" err="1"/>
            <a:t>adapted</a:t>
          </a:r>
          <a:r>
            <a:rPr lang="fr-FR" sz="1400" dirty="0"/>
            <a:t> and </a:t>
          </a:r>
          <a:r>
            <a:rPr lang="fr-FR" sz="1400" dirty="0" err="1"/>
            <a:t>targeted</a:t>
          </a:r>
          <a:r>
            <a:rPr lang="fr-FR" sz="1400" dirty="0"/>
            <a:t> to the </a:t>
          </a:r>
          <a:r>
            <a:rPr lang="fr-FR" sz="1400" dirty="0" err="1"/>
            <a:t>needs</a:t>
          </a:r>
          <a:r>
            <a:rPr lang="fr-FR" sz="1400" dirty="0"/>
            <a:t> </a:t>
          </a:r>
          <a:r>
            <a:rPr lang="fr-FR" sz="1400" dirty="0" err="1"/>
            <a:t>expressed</a:t>
          </a:r>
          <a:r>
            <a:rPr lang="fr-FR" sz="1400" dirty="0"/>
            <a:t>.</a:t>
          </a:r>
        </a:p>
      </dgm:t>
    </dgm:pt>
    <dgm:pt modelId="{2BEF14D3-060E-41C7-B441-2A5C4D5448B7}" type="parTrans" cxnId="{62B6CB87-AB7C-4041-8641-84009E4D99B7}">
      <dgm:prSet/>
      <dgm:spPr/>
      <dgm:t>
        <a:bodyPr/>
        <a:lstStyle/>
        <a:p>
          <a:endParaRPr lang="fr-FR"/>
        </a:p>
      </dgm:t>
    </dgm:pt>
    <dgm:pt modelId="{E64120B1-F98E-4A3F-B22A-73BB90B48AF2}" type="sibTrans" cxnId="{62B6CB87-AB7C-4041-8641-84009E4D99B7}">
      <dgm:prSet/>
      <dgm:spPr/>
      <dgm:t>
        <a:bodyPr/>
        <a:lstStyle/>
        <a:p>
          <a:endParaRPr lang="fr-FR"/>
        </a:p>
      </dgm:t>
    </dgm:pt>
    <dgm:pt modelId="{D6844C72-1362-47EB-AC27-1B32F72FA5FA}">
      <dgm:prSet phldrT="[Texte]" custT="1"/>
      <dgm:spPr/>
      <dgm:t>
        <a:bodyPr/>
        <a:lstStyle/>
        <a:p>
          <a:r>
            <a:rPr lang="fr-FR" sz="1400" dirty="0"/>
            <a:t>Construction of a new training (digital </a:t>
          </a:r>
          <a:r>
            <a:rPr lang="fr-FR" sz="1400" dirty="0" err="1"/>
            <a:t>tools</a:t>
          </a:r>
          <a:r>
            <a:rPr lang="fr-FR" sz="1400" dirty="0"/>
            <a:t>/</a:t>
          </a:r>
          <a:r>
            <a:rPr lang="fr-FR" sz="1400" dirty="0" err="1"/>
            <a:t>platform</a:t>
          </a:r>
          <a:r>
            <a:rPr lang="fr-FR" sz="1400" dirty="0"/>
            <a:t>)</a:t>
          </a:r>
        </a:p>
      </dgm:t>
    </dgm:pt>
    <dgm:pt modelId="{434906C6-7C83-4D85-9113-33DD270BD6CD}" type="parTrans" cxnId="{6A5292AF-9AAA-4FF7-9AFA-209E6430F691}">
      <dgm:prSet/>
      <dgm:spPr/>
      <dgm:t>
        <a:bodyPr/>
        <a:lstStyle/>
        <a:p>
          <a:endParaRPr lang="fr-FR"/>
        </a:p>
      </dgm:t>
    </dgm:pt>
    <dgm:pt modelId="{5AFAE44A-AA7C-4D7D-BB60-685CE66D34D3}" type="sibTrans" cxnId="{6A5292AF-9AAA-4FF7-9AFA-209E6430F691}">
      <dgm:prSet/>
      <dgm:spPr/>
      <dgm:t>
        <a:bodyPr/>
        <a:lstStyle/>
        <a:p>
          <a:endParaRPr lang="fr-FR"/>
        </a:p>
      </dgm:t>
    </dgm:pt>
    <dgm:pt modelId="{F6AB3A72-71DD-43E0-896D-2727966C550C}">
      <dgm:prSet phldrT="[Texte]" custT="1"/>
      <dgm:spPr/>
      <dgm:t>
        <a:bodyPr/>
        <a:lstStyle/>
        <a:p>
          <a:r>
            <a:rPr lang="fr-FR" sz="1400" dirty="0"/>
            <a:t>Financial recognition by the State and local actions </a:t>
          </a:r>
        </a:p>
      </dgm:t>
    </dgm:pt>
    <dgm:pt modelId="{F8BA0645-939D-44C8-AD01-A68B91A19C6A}" type="parTrans" cxnId="{A3DFC946-B6B3-4ADE-BE00-065B7AFDA8EC}">
      <dgm:prSet/>
      <dgm:spPr/>
      <dgm:t>
        <a:bodyPr/>
        <a:lstStyle/>
        <a:p>
          <a:endParaRPr lang="fr-FR"/>
        </a:p>
      </dgm:t>
    </dgm:pt>
    <dgm:pt modelId="{3F48AE82-8069-4DCA-8534-EE19927D6D2C}" type="sibTrans" cxnId="{A3DFC946-B6B3-4ADE-BE00-065B7AFDA8EC}">
      <dgm:prSet/>
      <dgm:spPr/>
      <dgm:t>
        <a:bodyPr/>
        <a:lstStyle/>
        <a:p>
          <a:endParaRPr lang="fr-FR"/>
        </a:p>
      </dgm:t>
    </dgm:pt>
    <dgm:pt modelId="{13F86A81-9D1E-45FD-9C66-C3DF942ECC92}" type="pres">
      <dgm:prSet presAssocID="{6A094DF5-8DEA-41A2-911C-F4CAB4D316CE}" presName="linearFlow" presStyleCnt="0">
        <dgm:presLayoutVars>
          <dgm:dir/>
          <dgm:animLvl val="lvl"/>
          <dgm:resizeHandles val="exact"/>
        </dgm:presLayoutVars>
      </dgm:prSet>
      <dgm:spPr/>
    </dgm:pt>
    <dgm:pt modelId="{6E91E785-3811-42D4-AD97-788BF63EA1BD}" type="pres">
      <dgm:prSet presAssocID="{3CFC8634-075F-4A18-B657-586B89CC412E}" presName="composite" presStyleCnt="0"/>
      <dgm:spPr/>
    </dgm:pt>
    <dgm:pt modelId="{5F813F7A-7451-4B8D-8444-36AEE8B73F52}" type="pres">
      <dgm:prSet presAssocID="{3CFC8634-075F-4A18-B657-586B89CC412E}" presName="parentText" presStyleLbl="alignNode1" presStyleIdx="0" presStyleCnt="3" custLinFactNeighborX="-1349" custLinFactNeighborY="2093">
        <dgm:presLayoutVars>
          <dgm:chMax val="1"/>
          <dgm:bulletEnabled val="1"/>
        </dgm:presLayoutVars>
      </dgm:prSet>
      <dgm:spPr/>
    </dgm:pt>
    <dgm:pt modelId="{16FD5584-FF67-44CF-A217-48704D163BF3}" type="pres">
      <dgm:prSet presAssocID="{3CFC8634-075F-4A18-B657-586B89CC412E}" presName="descendantText" presStyleLbl="alignAcc1" presStyleIdx="0" presStyleCnt="3">
        <dgm:presLayoutVars>
          <dgm:bulletEnabled val="1"/>
        </dgm:presLayoutVars>
      </dgm:prSet>
      <dgm:spPr/>
    </dgm:pt>
    <dgm:pt modelId="{4FF30F28-2F90-4A6E-B6FB-12149147AA43}" type="pres">
      <dgm:prSet presAssocID="{5C4168DC-2153-4A20-B77B-2688AD108A60}" presName="sp" presStyleCnt="0"/>
      <dgm:spPr/>
    </dgm:pt>
    <dgm:pt modelId="{532DF06C-A448-473D-8D21-96ADA077ACA4}" type="pres">
      <dgm:prSet presAssocID="{264FDED1-4D68-4D10-8CD1-CAFA7CD03267}" presName="composite" presStyleCnt="0"/>
      <dgm:spPr/>
    </dgm:pt>
    <dgm:pt modelId="{C58D8618-2F1C-4ED5-B434-65AC64D49253}" type="pres">
      <dgm:prSet presAssocID="{264FDED1-4D68-4D10-8CD1-CAFA7CD03267}" presName="parentText" presStyleLbl="alignNode1" presStyleIdx="1" presStyleCnt="3">
        <dgm:presLayoutVars>
          <dgm:chMax val="1"/>
          <dgm:bulletEnabled val="1"/>
        </dgm:presLayoutVars>
      </dgm:prSet>
      <dgm:spPr/>
    </dgm:pt>
    <dgm:pt modelId="{68817E7A-5A13-4A45-A6C2-31F77399A320}" type="pres">
      <dgm:prSet presAssocID="{264FDED1-4D68-4D10-8CD1-CAFA7CD03267}" presName="descendantText" presStyleLbl="alignAcc1" presStyleIdx="1" presStyleCnt="3" custLinFactNeighborX="193" custLinFactNeighborY="-2164">
        <dgm:presLayoutVars>
          <dgm:bulletEnabled val="1"/>
        </dgm:presLayoutVars>
      </dgm:prSet>
      <dgm:spPr/>
    </dgm:pt>
    <dgm:pt modelId="{12098855-1167-4FBC-A0D9-DE62F8DD3A3A}" type="pres">
      <dgm:prSet presAssocID="{6A50C5CC-5DC4-483D-8935-C8BA946ADA8B}" presName="sp" presStyleCnt="0"/>
      <dgm:spPr/>
    </dgm:pt>
    <dgm:pt modelId="{C2646149-422B-484B-845E-D439ABFD562A}" type="pres">
      <dgm:prSet presAssocID="{31936350-6908-42C3-B81C-6FCF528300FA}" presName="composite" presStyleCnt="0"/>
      <dgm:spPr/>
    </dgm:pt>
    <dgm:pt modelId="{750F395D-E237-490A-9E8E-82084503AFEE}" type="pres">
      <dgm:prSet presAssocID="{31936350-6908-42C3-B81C-6FCF528300FA}" presName="parentText" presStyleLbl="alignNode1" presStyleIdx="2" presStyleCnt="3">
        <dgm:presLayoutVars>
          <dgm:chMax val="1"/>
          <dgm:bulletEnabled val="1"/>
        </dgm:presLayoutVars>
      </dgm:prSet>
      <dgm:spPr/>
    </dgm:pt>
    <dgm:pt modelId="{3EE4A3CF-01C8-4094-B359-09AD672B421D}" type="pres">
      <dgm:prSet presAssocID="{31936350-6908-42C3-B81C-6FCF528300FA}" presName="descendantText" presStyleLbl="alignAcc1" presStyleIdx="2" presStyleCnt="3" custScaleX="98403" custScaleY="185508">
        <dgm:presLayoutVars>
          <dgm:bulletEnabled val="1"/>
        </dgm:presLayoutVars>
      </dgm:prSet>
      <dgm:spPr/>
    </dgm:pt>
  </dgm:ptLst>
  <dgm:cxnLst>
    <dgm:cxn modelId="{E7515802-9889-4C41-A9CC-68E28805FD8A}" type="presOf" srcId="{AC0BE2BC-56F2-499E-8D2D-6B08ED15D99B}" destId="{16FD5584-FF67-44CF-A217-48704D163BF3}" srcOrd="0" destOrd="0" presId="urn:microsoft.com/office/officeart/2005/8/layout/chevron2"/>
    <dgm:cxn modelId="{4BC7620E-7D32-4ADB-836C-8404784D87C6}" type="presOf" srcId="{3CFC8634-075F-4A18-B657-586B89CC412E}" destId="{5F813F7A-7451-4B8D-8444-36AEE8B73F52}" srcOrd="0" destOrd="0" presId="urn:microsoft.com/office/officeart/2005/8/layout/chevron2"/>
    <dgm:cxn modelId="{C2660815-3F6B-4BF2-8E13-48F319E9B14F}" type="presOf" srcId="{1DC72D38-38BC-44EE-B69C-2B508A36466D}" destId="{68817E7A-5A13-4A45-A6C2-31F77399A320}" srcOrd="0" destOrd="0" presId="urn:microsoft.com/office/officeart/2005/8/layout/chevron2"/>
    <dgm:cxn modelId="{C8068719-E2F1-41DE-A1A7-AA722EF59C02}" srcId="{3CFC8634-075F-4A18-B657-586B89CC412E}" destId="{AC0BE2BC-56F2-499E-8D2D-6B08ED15D99B}" srcOrd="0" destOrd="0" parTransId="{7BE60F80-71E9-4043-83FA-24DADED6C0D5}" sibTransId="{20752E9A-977A-40DB-B7DC-7578EF1625BA}"/>
    <dgm:cxn modelId="{2F413C1F-86A4-416A-AF75-E0702ABFB066}" type="presOf" srcId="{B836414D-AE10-43E4-B43D-98CD893B94EB}" destId="{16FD5584-FF67-44CF-A217-48704D163BF3}" srcOrd="0" destOrd="4" presId="urn:microsoft.com/office/officeart/2005/8/layout/chevron2"/>
    <dgm:cxn modelId="{4C6EA22B-D79A-4A39-AF7C-D0E444D4F8AB}" srcId="{31936350-6908-42C3-B81C-6FCF528300FA}" destId="{8CF5E29D-99AB-47DD-B64C-89E8B1125A6F}" srcOrd="0" destOrd="0" parTransId="{CD7EDD54-D153-45E8-80EA-777462B3A717}" sibTransId="{79126039-D5C7-4BBA-B251-7A112BE2D879}"/>
    <dgm:cxn modelId="{8555272F-6841-499D-AC82-DD9976508B95}" srcId="{3CFC8634-075F-4A18-B657-586B89CC412E}" destId="{B836414D-AE10-43E4-B43D-98CD893B94EB}" srcOrd="4" destOrd="0" parTransId="{0F52EB3C-DD91-4AED-BEFE-70F114E12528}" sibTransId="{E8C6694E-3A49-4936-92A2-FC7F40686E72}"/>
    <dgm:cxn modelId="{02BA3B31-EBF0-451B-AE18-E31406DDF142}" type="presOf" srcId="{0BBE9587-22E0-45DD-8695-D9F0D5F27390}" destId="{68817E7A-5A13-4A45-A6C2-31F77399A320}" srcOrd="0" destOrd="1" presId="urn:microsoft.com/office/officeart/2005/8/layout/chevron2"/>
    <dgm:cxn modelId="{E204ED3B-C2C8-4946-B46C-3BD241A99E65}" srcId="{3CFC8634-075F-4A18-B657-586B89CC412E}" destId="{DDA2E6EB-9658-481F-A392-97EF6C6D8084}" srcOrd="3" destOrd="0" parTransId="{5A921459-C8F5-497E-93F8-5B1E2716C0C1}" sibTransId="{1187E8F7-E177-4E17-8A4C-3A5423F6C8C5}"/>
    <dgm:cxn modelId="{487B8B5E-5DA3-433E-98DF-399DFC09674B}" type="presOf" srcId="{D22EE027-63A4-4CFB-B2DC-DB3C60F3EFA2}" destId="{68817E7A-5A13-4A45-A6C2-31F77399A320}" srcOrd="0" destOrd="3" presId="urn:microsoft.com/office/officeart/2005/8/layout/chevron2"/>
    <dgm:cxn modelId="{DDAF3261-950E-4732-BD8D-859D4E5247C5}" srcId="{264FDED1-4D68-4D10-8CD1-CAFA7CD03267}" destId="{1DC72D38-38BC-44EE-B69C-2B508A36466D}" srcOrd="0" destOrd="0" parTransId="{C03B7814-B192-431F-8F90-BF8DF7319916}" sibTransId="{A427E822-D5BB-4DC7-B77F-6765E522EC2A}"/>
    <dgm:cxn modelId="{A3DFC946-B6B3-4ADE-BE00-065B7AFDA8EC}" srcId="{8CF5E29D-99AB-47DD-B64C-89E8B1125A6F}" destId="{F6AB3A72-71DD-43E0-896D-2727966C550C}" srcOrd="3" destOrd="0" parTransId="{F8BA0645-939D-44C8-AD01-A68B91A19C6A}" sibTransId="{3F48AE82-8069-4DCA-8534-EE19927D6D2C}"/>
    <dgm:cxn modelId="{1A6F744B-9FCD-47A5-994F-B3D99A67251D}" type="presOf" srcId="{D6844C72-1362-47EB-AC27-1B32F72FA5FA}" destId="{68817E7A-5A13-4A45-A6C2-31F77399A320}" srcOrd="0" destOrd="2" presId="urn:microsoft.com/office/officeart/2005/8/layout/chevron2"/>
    <dgm:cxn modelId="{E309556C-6979-4978-A357-43BCD956BF32}" type="presOf" srcId="{8B25060F-243C-4A68-B702-7B0000D01628}" destId="{3EE4A3CF-01C8-4094-B359-09AD672B421D}" srcOrd="0" destOrd="1" presId="urn:microsoft.com/office/officeart/2005/8/layout/chevron2"/>
    <dgm:cxn modelId="{9F81EA4C-2584-4A17-9B8E-F9D7D510673A}" srcId="{8CF5E29D-99AB-47DD-B64C-89E8B1125A6F}" destId="{8B25060F-243C-4A68-B702-7B0000D01628}" srcOrd="0" destOrd="0" parTransId="{8C442F4D-99D4-4EB3-B3B7-1867ECBBC8C1}" sibTransId="{0FDE8C9D-646D-43D3-85AC-1CB08472C3F5}"/>
    <dgm:cxn modelId="{3CE13F4E-D97F-4E33-9977-1B267AC083F2}" srcId="{8CF5E29D-99AB-47DD-B64C-89E8B1125A6F}" destId="{A6B1A041-1C2F-4876-8B79-2616671B7CC5}" srcOrd="2" destOrd="0" parTransId="{333A790F-923D-4870-A52A-70B88834F39F}" sibTransId="{D3FFA914-EE52-439F-9C80-5F574897209B}"/>
    <dgm:cxn modelId="{FD264B54-9386-4989-AA9E-F84573F1FC1E}" srcId="{264FDED1-4D68-4D10-8CD1-CAFA7CD03267}" destId="{D22EE027-63A4-4CFB-B2DC-DB3C60F3EFA2}" srcOrd="3" destOrd="0" parTransId="{F252053A-5C1B-44F1-A215-3AD5764C0740}" sibTransId="{014F3CB5-7C1A-45D1-87F0-3C5C9F2FFD61}"/>
    <dgm:cxn modelId="{ADEB2E56-F9EB-4146-829C-8E6C30D30FDD}" type="presOf" srcId="{B97A658F-1B10-4875-97E0-CE686DE5E8B2}" destId="{3EE4A3CF-01C8-4094-B359-09AD672B421D}" srcOrd="0" destOrd="2" presId="urn:microsoft.com/office/officeart/2005/8/layout/chevron2"/>
    <dgm:cxn modelId="{D692EA57-37F0-446C-9793-BA05F06928E5}" srcId="{3CFC8634-075F-4A18-B657-586B89CC412E}" destId="{4061C98E-1534-4D51-8437-AA6FC1704DDF}" srcOrd="1" destOrd="0" parTransId="{F650E81C-05D3-4244-B134-E91C94961C7C}" sibTransId="{3F4C7786-05E2-45B7-B1C8-7CCE2F7CC155}"/>
    <dgm:cxn modelId="{5B4B137A-2BF2-4172-8B64-E2530EE838D4}" srcId="{6A094DF5-8DEA-41A2-911C-F4CAB4D316CE}" destId="{3CFC8634-075F-4A18-B657-586B89CC412E}" srcOrd="0" destOrd="0" parTransId="{E45178AA-9316-4B2E-B594-928301166C55}" sibTransId="{5C4168DC-2153-4A20-B77B-2688AD108A60}"/>
    <dgm:cxn modelId="{CCAB8680-CA8B-452D-9959-30E95F03BB8A}" srcId="{6A094DF5-8DEA-41A2-911C-F4CAB4D316CE}" destId="{31936350-6908-42C3-B81C-6FCF528300FA}" srcOrd="2" destOrd="0" parTransId="{2F2CF619-FABC-497A-B63E-97BEFCE29087}" sibTransId="{859C9918-7520-4E7A-97B8-C3BA2B0C716A}"/>
    <dgm:cxn modelId="{D5771E81-8BAC-4402-86B8-69F97C757F6C}" type="presOf" srcId="{38658EDD-F153-4DA9-83CC-9DEF3548EC75}" destId="{16FD5584-FF67-44CF-A217-48704D163BF3}" srcOrd="0" destOrd="2" presId="urn:microsoft.com/office/officeart/2005/8/layout/chevron2"/>
    <dgm:cxn modelId="{51D15781-87B8-4427-B359-1981BAB90352}" type="presOf" srcId="{A6B1A041-1C2F-4876-8B79-2616671B7CC5}" destId="{3EE4A3CF-01C8-4094-B359-09AD672B421D}" srcOrd="0" destOrd="3" presId="urn:microsoft.com/office/officeart/2005/8/layout/chevron2"/>
    <dgm:cxn modelId="{2141B583-F67D-47FD-871B-05CD8F181202}" type="presOf" srcId="{F6AB3A72-71DD-43E0-896D-2727966C550C}" destId="{3EE4A3CF-01C8-4094-B359-09AD672B421D}" srcOrd="0" destOrd="4" presId="urn:microsoft.com/office/officeart/2005/8/layout/chevron2"/>
    <dgm:cxn modelId="{62B6CB87-AB7C-4041-8641-84009E4D99B7}" srcId="{3CFC8634-075F-4A18-B657-586B89CC412E}" destId="{38658EDD-F153-4DA9-83CC-9DEF3548EC75}" srcOrd="2" destOrd="0" parTransId="{2BEF14D3-060E-41C7-B441-2A5C4D5448B7}" sibTransId="{E64120B1-F98E-4A3F-B22A-73BB90B48AF2}"/>
    <dgm:cxn modelId="{941EA09A-7C1C-418A-AD9B-A4293752F74D}" srcId="{6A094DF5-8DEA-41A2-911C-F4CAB4D316CE}" destId="{264FDED1-4D68-4D10-8CD1-CAFA7CD03267}" srcOrd="1" destOrd="0" parTransId="{8CD1A378-4076-48CE-A041-CD325856F217}" sibTransId="{6A50C5CC-5DC4-483D-8935-C8BA946ADA8B}"/>
    <dgm:cxn modelId="{7D96E19D-9539-4115-8CDD-9BB7AE957B2F}" srcId="{8CF5E29D-99AB-47DD-B64C-89E8B1125A6F}" destId="{B97A658F-1B10-4875-97E0-CE686DE5E8B2}" srcOrd="1" destOrd="0" parTransId="{EF8B0F15-61C3-476A-B6D5-623B1D1452C9}" sibTransId="{151A5F72-EDEE-4459-9284-CE5E5492C937}"/>
    <dgm:cxn modelId="{21E99A9E-DEB3-4A5C-999C-2F52E6A36AA2}" type="presOf" srcId="{31936350-6908-42C3-B81C-6FCF528300FA}" destId="{750F395D-E237-490A-9E8E-82084503AFEE}" srcOrd="0" destOrd="0" presId="urn:microsoft.com/office/officeart/2005/8/layout/chevron2"/>
    <dgm:cxn modelId="{418395A0-769A-4BCE-9E38-A1A25721EA5E}" type="presOf" srcId="{4061C98E-1534-4D51-8437-AA6FC1704DDF}" destId="{16FD5584-FF67-44CF-A217-48704D163BF3}" srcOrd="0" destOrd="1" presId="urn:microsoft.com/office/officeart/2005/8/layout/chevron2"/>
    <dgm:cxn modelId="{694973A5-BC3A-484F-9B5D-2DEE6E8CD098}" type="presOf" srcId="{8CF5E29D-99AB-47DD-B64C-89E8B1125A6F}" destId="{3EE4A3CF-01C8-4094-B359-09AD672B421D}" srcOrd="0" destOrd="0" presId="urn:microsoft.com/office/officeart/2005/8/layout/chevron2"/>
    <dgm:cxn modelId="{11FFC6AD-3FAA-4F32-A066-18587B20BB75}" type="presOf" srcId="{DDA2E6EB-9658-481F-A392-97EF6C6D8084}" destId="{16FD5584-FF67-44CF-A217-48704D163BF3}" srcOrd="0" destOrd="3" presId="urn:microsoft.com/office/officeart/2005/8/layout/chevron2"/>
    <dgm:cxn modelId="{6A5292AF-9AAA-4FF7-9AFA-209E6430F691}" srcId="{264FDED1-4D68-4D10-8CD1-CAFA7CD03267}" destId="{D6844C72-1362-47EB-AC27-1B32F72FA5FA}" srcOrd="2" destOrd="0" parTransId="{434906C6-7C83-4D85-9113-33DD270BD6CD}" sibTransId="{5AFAE44A-AA7C-4D7D-BB60-685CE66D34D3}"/>
    <dgm:cxn modelId="{27147CEF-21FD-4D35-AE24-8CEDEEBA9CE7}" srcId="{264FDED1-4D68-4D10-8CD1-CAFA7CD03267}" destId="{0BBE9587-22E0-45DD-8695-D9F0D5F27390}" srcOrd="1" destOrd="0" parTransId="{4ED1638D-3A9F-42A1-B5D1-3B27C62C3974}" sibTransId="{0E393C76-3C47-4188-8DF7-BCD09F4DBD42}"/>
    <dgm:cxn modelId="{4BA1E9EF-2D57-465D-A4FA-A78ECD0C05CA}" type="presOf" srcId="{264FDED1-4D68-4D10-8CD1-CAFA7CD03267}" destId="{C58D8618-2F1C-4ED5-B434-65AC64D49253}" srcOrd="0" destOrd="0" presId="urn:microsoft.com/office/officeart/2005/8/layout/chevron2"/>
    <dgm:cxn modelId="{BE301CFB-DBDD-4638-B9BB-E9A0CCF1F6E3}" type="presOf" srcId="{6A094DF5-8DEA-41A2-911C-F4CAB4D316CE}" destId="{13F86A81-9D1E-45FD-9C66-C3DF942ECC92}" srcOrd="0" destOrd="0" presId="urn:microsoft.com/office/officeart/2005/8/layout/chevron2"/>
    <dgm:cxn modelId="{4FE3346D-E463-4C9C-8642-B04AE5D88595}" type="presParOf" srcId="{13F86A81-9D1E-45FD-9C66-C3DF942ECC92}" destId="{6E91E785-3811-42D4-AD97-788BF63EA1BD}" srcOrd="0" destOrd="0" presId="urn:microsoft.com/office/officeart/2005/8/layout/chevron2"/>
    <dgm:cxn modelId="{F0A5FF5F-28BF-4C3B-97E9-2228EA833266}" type="presParOf" srcId="{6E91E785-3811-42D4-AD97-788BF63EA1BD}" destId="{5F813F7A-7451-4B8D-8444-36AEE8B73F52}" srcOrd="0" destOrd="0" presId="urn:microsoft.com/office/officeart/2005/8/layout/chevron2"/>
    <dgm:cxn modelId="{556DB529-9A88-4C82-BA31-34A20162CB20}" type="presParOf" srcId="{6E91E785-3811-42D4-AD97-788BF63EA1BD}" destId="{16FD5584-FF67-44CF-A217-48704D163BF3}" srcOrd="1" destOrd="0" presId="urn:microsoft.com/office/officeart/2005/8/layout/chevron2"/>
    <dgm:cxn modelId="{3B50A677-D778-47D1-B6D9-F8E3EFD615A0}" type="presParOf" srcId="{13F86A81-9D1E-45FD-9C66-C3DF942ECC92}" destId="{4FF30F28-2F90-4A6E-B6FB-12149147AA43}" srcOrd="1" destOrd="0" presId="urn:microsoft.com/office/officeart/2005/8/layout/chevron2"/>
    <dgm:cxn modelId="{A31149F0-9680-41C7-A612-8837CC130766}" type="presParOf" srcId="{13F86A81-9D1E-45FD-9C66-C3DF942ECC92}" destId="{532DF06C-A448-473D-8D21-96ADA077ACA4}" srcOrd="2" destOrd="0" presId="urn:microsoft.com/office/officeart/2005/8/layout/chevron2"/>
    <dgm:cxn modelId="{0213ED11-34B3-4554-94F6-4BF379D0943C}" type="presParOf" srcId="{532DF06C-A448-473D-8D21-96ADA077ACA4}" destId="{C58D8618-2F1C-4ED5-B434-65AC64D49253}" srcOrd="0" destOrd="0" presId="urn:microsoft.com/office/officeart/2005/8/layout/chevron2"/>
    <dgm:cxn modelId="{83BB1CF5-2E6E-4FE5-9955-CE3DA3AD8B99}" type="presParOf" srcId="{532DF06C-A448-473D-8D21-96ADA077ACA4}" destId="{68817E7A-5A13-4A45-A6C2-31F77399A320}" srcOrd="1" destOrd="0" presId="urn:microsoft.com/office/officeart/2005/8/layout/chevron2"/>
    <dgm:cxn modelId="{34ED96A2-A8E9-459E-A0C8-86C426FB751E}" type="presParOf" srcId="{13F86A81-9D1E-45FD-9C66-C3DF942ECC92}" destId="{12098855-1167-4FBC-A0D9-DE62F8DD3A3A}" srcOrd="3" destOrd="0" presId="urn:microsoft.com/office/officeart/2005/8/layout/chevron2"/>
    <dgm:cxn modelId="{1CFDDF09-FCE7-4C3B-B718-DE861B9E03A7}" type="presParOf" srcId="{13F86A81-9D1E-45FD-9C66-C3DF942ECC92}" destId="{C2646149-422B-484B-845E-D439ABFD562A}" srcOrd="4" destOrd="0" presId="urn:microsoft.com/office/officeart/2005/8/layout/chevron2"/>
    <dgm:cxn modelId="{4DB95548-0F9D-4DAA-80CC-6738E3064A7C}" type="presParOf" srcId="{C2646149-422B-484B-845E-D439ABFD562A}" destId="{750F395D-E237-490A-9E8E-82084503AFEE}" srcOrd="0" destOrd="0" presId="urn:microsoft.com/office/officeart/2005/8/layout/chevron2"/>
    <dgm:cxn modelId="{5C524D66-F8F4-4D38-90CF-67D8CC0E47B8}" type="presParOf" srcId="{C2646149-422B-484B-845E-D439ABFD562A}" destId="{3EE4A3CF-01C8-4094-B359-09AD672B421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13F7A-7451-4B8D-8444-36AEE8B73F52}">
      <dsp:nvSpPr>
        <dsp:cNvPr id="0" name=""/>
        <dsp:cNvSpPr/>
      </dsp:nvSpPr>
      <dsp:spPr>
        <a:xfrm rot="5400000">
          <a:off x="-224207" y="226468"/>
          <a:ext cx="1494717" cy="104630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b="1" kern="1200" dirty="0">
              <a:solidFill>
                <a:schemeClr val="tx1"/>
              </a:solidFill>
            </a:rPr>
            <a:t>Réponse territoriale</a:t>
          </a:r>
        </a:p>
      </dsp:txBody>
      <dsp:txXfrm rot="-5400000">
        <a:off x="1" y="525411"/>
        <a:ext cx="1046302" cy="448415"/>
      </dsp:txXfrm>
    </dsp:sp>
    <dsp:sp modelId="{16FD5584-FF67-44CF-A217-48704D163BF3}">
      <dsp:nvSpPr>
        <dsp:cNvPr id="0" name=""/>
        <dsp:cNvSpPr/>
      </dsp:nvSpPr>
      <dsp:spPr>
        <a:xfrm rot="5400000">
          <a:off x="4143509" y="-3097207"/>
          <a:ext cx="971566" cy="716598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57150" lvl="1" indent="-57150" algn="l" defTabSz="44450">
            <a:lnSpc>
              <a:spcPct val="90000"/>
            </a:lnSpc>
            <a:spcBef>
              <a:spcPct val="0"/>
            </a:spcBef>
            <a:spcAft>
              <a:spcPct val="15000"/>
            </a:spcAft>
            <a:buChar char="•"/>
          </a:pPr>
          <a:r>
            <a:rPr lang="fr-FR" sz="100" kern="1200" dirty="0"/>
            <a:t>Partenariat coordonné avec les directions, les directions des soins, les cellules de crise</a:t>
          </a:r>
        </a:p>
        <a:p>
          <a:pPr marL="114300" lvl="1" indent="-114300" algn="l" defTabSz="622300">
            <a:lnSpc>
              <a:spcPct val="90000"/>
            </a:lnSpc>
            <a:spcBef>
              <a:spcPct val="0"/>
            </a:spcBef>
            <a:spcAft>
              <a:spcPct val="15000"/>
            </a:spcAft>
            <a:buChar char="•"/>
          </a:pPr>
          <a:r>
            <a:rPr lang="fr-FR" sz="1400" kern="1200" dirty="0"/>
            <a:t>Déploiement adapté et ciblé aux besoins exprimés</a:t>
          </a:r>
        </a:p>
        <a:p>
          <a:pPr marL="114300" lvl="1" indent="-114300" algn="l" defTabSz="622300">
            <a:lnSpc>
              <a:spcPct val="90000"/>
            </a:lnSpc>
            <a:spcBef>
              <a:spcPct val="0"/>
            </a:spcBef>
            <a:spcAft>
              <a:spcPct val="15000"/>
            </a:spcAft>
            <a:buChar char="•"/>
          </a:pPr>
          <a:r>
            <a:rPr lang="fr-FR" sz="1400" kern="1200" dirty="0"/>
            <a:t>Déploiement inscrit dans la durée</a:t>
          </a:r>
        </a:p>
        <a:p>
          <a:pPr marL="114300" lvl="1" indent="-114300" algn="l" defTabSz="622300">
            <a:lnSpc>
              <a:spcPct val="90000"/>
            </a:lnSpc>
            <a:spcBef>
              <a:spcPct val="0"/>
            </a:spcBef>
            <a:spcAft>
              <a:spcPct val="15000"/>
            </a:spcAft>
            <a:buChar char="•"/>
          </a:pPr>
          <a:r>
            <a:rPr lang="fr-FR" sz="1400" kern="1200" dirty="0"/>
            <a:t>Toutes les structures demandeuses ont eu des ressources</a:t>
          </a:r>
        </a:p>
      </dsp:txBody>
      <dsp:txXfrm rot="-5400000">
        <a:off x="1046302" y="47428"/>
        <a:ext cx="7118552" cy="876710"/>
      </dsp:txXfrm>
    </dsp:sp>
    <dsp:sp modelId="{C58D8618-2F1C-4ED5-B434-65AC64D49253}">
      <dsp:nvSpPr>
        <dsp:cNvPr id="0" name=""/>
        <dsp:cNvSpPr/>
      </dsp:nvSpPr>
      <dsp:spPr>
        <a:xfrm rot="5400000">
          <a:off x="-224207" y="1547678"/>
          <a:ext cx="1494717" cy="104630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b="1" kern="1200" dirty="0">
              <a:solidFill>
                <a:schemeClr val="tx1"/>
              </a:solidFill>
            </a:rPr>
            <a:t>Dispositif de formation</a:t>
          </a:r>
        </a:p>
      </dsp:txBody>
      <dsp:txXfrm rot="-5400000">
        <a:off x="1" y="1846621"/>
        <a:ext cx="1046302" cy="448415"/>
      </dsp:txXfrm>
    </dsp:sp>
    <dsp:sp modelId="{68817E7A-5A13-4A45-A6C2-31F77399A320}">
      <dsp:nvSpPr>
        <dsp:cNvPr id="0" name=""/>
        <dsp:cNvSpPr/>
      </dsp:nvSpPr>
      <dsp:spPr>
        <a:xfrm rot="5400000">
          <a:off x="4143509" y="-1773736"/>
          <a:ext cx="971566" cy="716598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t>Restructuration de la maquette pédagogique</a:t>
          </a:r>
        </a:p>
        <a:p>
          <a:pPr marL="114300" lvl="1" indent="-114300" algn="l" defTabSz="622300">
            <a:lnSpc>
              <a:spcPct val="90000"/>
            </a:lnSpc>
            <a:spcBef>
              <a:spcPct val="0"/>
            </a:spcBef>
            <a:spcAft>
              <a:spcPct val="15000"/>
            </a:spcAft>
            <a:buChar char="•"/>
          </a:pPr>
          <a:r>
            <a:rPr lang="fr-FR" sz="1400" kern="1200" dirty="0"/>
            <a:t>Communication importante par rapport aux intervenants, aux apprenants</a:t>
          </a:r>
        </a:p>
        <a:p>
          <a:pPr marL="114300" lvl="1" indent="-114300" algn="l" defTabSz="622300">
            <a:lnSpc>
              <a:spcPct val="90000"/>
            </a:lnSpc>
            <a:spcBef>
              <a:spcPct val="0"/>
            </a:spcBef>
            <a:spcAft>
              <a:spcPct val="15000"/>
            </a:spcAft>
            <a:buChar char="•"/>
          </a:pPr>
          <a:r>
            <a:rPr lang="fr-FR" sz="1400" kern="1200" dirty="0"/>
            <a:t>Construction d’une nouvelle offre de formation (outils numériques/plateforme)</a:t>
          </a:r>
        </a:p>
        <a:p>
          <a:pPr marL="114300" lvl="1" indent="-114300" algn="l" defTabSz="622300">
            <a:lnSpc>
              <a:spcPct val="90000"/>
            </a:lnSpc>
            <a:spcBef>
              <a:spcPct val="0"/>
            </a:spcBef>
            <a:spcAft>
              <a:spcPct val="15000"/>
            </a:spcAft>
            <a:buChar char="•"/>
          </a:pPr>
          <a:r>
            <a:rPr lang="fr-FR" sz="1400" kern="1200" dirty="0"/>
            <a:t>Mobilisation des cadres de santé formateurs sur le terrain         affaiblissement des équipes</a:t>
          </a:r>
        </a:p>
      </dsp:txBody>
      <dsp:txXfrm rot="-5400000">
        <a:off x="1046302" y="1370899"/>
        <a:ext cx="7118552" cy="876710"/>
      </dsp:txXfrm>
    </dsp:sp>
    <dsp:sp modelId="{750F395D-E237-490A-9E8E-82084503AFEE}">
      <dsp:nvSpPr>
        <dsp:cNvPr id="0" name=""/>
        <dsp:cNvSpPr/>
      </dsp:nvSpPr>
      <dsp:spPr>
        <a:xfrm rot="5400000">
          <a:off x="-224207" y="3341948"/>
          <a:ext cx="1494717" cy="104630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b="1" kern="1200" dirty="0">
              <a:solidFill>
                <a:schemeClr val="tx1"/>
              </a:solidFill>
            </a:rPr>
            <a:t>Apprenants</a:t>
          </a:r>
        </a:p>
      </dsp:txBody>
      <dsp:txXfrm rot="-5400000">
        <a:off x="1" y="3640891"/>
        <a:ext cx="1046302" cy="448415"/>
      </dsp:txXfrm>
    </dsp:sp>
    <dsp:sp modelId="{3EE4A3CF-01C8-4094-B359-09AD672B421D}">
      <dsp:nvSpPr>
        <dsp:cNvPr id="0" name=""/>
        <dsp:cNvSpPr/>
      </dsp:nvSpPr>
      <dsp:spPr>
        <a:xfrm rot="5400000">
          <a:off x="3670448" y="20534"/>
          <a:ext cx="1917687" cy="716598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En fonction de l’équipe d’affectation :</a:t>
          </a:r>
        </a:p>
        <a:p>
          <a:pPr marL="228600" lvl="2" indent="-114300" algn="l" defTabSz="622300">
            <a:lnSpc>
              <a:spcPct val="90000"/>
            </a:lnSpc>
            <a:spcBef>
              <a:spcPct val="0"/>
            </a:spcBef>
            <a:spcAft>
              <a:spcPct val="15000"/>
            </a:spcAft>
            <a:buChar char="•"/>
          </a:pPr>
          <a:r>
            <a:rPr lang="fr-FR" sz="1400" kern="1200" dirty="0"/>
            <a:t>Développement des compétences/reconnaissance du travail/ valorisation des actions entreprises              apprenants satisfaits</a:t>
          </a:r>
        </a:p>
        <a:p>
          <a:pPr marL="228600" lvl="2" indent="-114300" algn="l" defTabSz="622300">
            <a:lnSpc>
              <a:spcPct val="90000"/>
            </a:lnSpc>
            <a:spcBef>
              <a:spcPct val="0"/>
            </a:spcBef>
            <a:spcAft>
              <a:spcPct val="15000"/>
            </a:spcAft>
            <a:buChar char="•"/>
          </a:pPr>
          <a:r>
            <a:rPr lang="fr-FR" sz="1400" kern="1200" dirty="0"/>
            <a:t>Remplacement de personnel/pas d’encadrement/ pas de reconnaissance               apprenants insatisfaits</a:t>
          </a:r>
        </a:p>
        <a:p>
          <a:pPr marL="228600" lvl="2" indent="-114300" algn="l" defTabSz="622300">
            <a:lnSpc>
              <a:spcPct val="90000"/>
            </a:lnSpc>
            <a:spcBef>
              <a:spcPct val="0"/>
            </a:spcBef>
            <a:spcAft>
              <a:spcPct val="15000"/>
            </a:spcAft>
            <a:buChar char="•"/>
          </a:pPr>
          <a:r>
            <a:rPr lang="fr-FR" sz="1400" kern="1200" dirty="0"/>
            <a:t>Suivi individualisé / soutien de la part des équipes pédagogiques voir un suivi avec un psychologue</a:t>
          </a:r>
        </a:p>
        <a:p>
          <a:pPr marL="228600" lvl="2" indent="-114300" algn="l" defTabSz="622300">
            <a:lnSpc>
              <a:spcPct val="90000"/>
            </a:lnSpc>
            <a:spcBef>
              <a:spcPct val="0"/>
            </a:spcBef>
            <a:spcAft>
              <a:spcPct val="15000"/>
            </a:spcAft>
            <a:buChar char="•"/>
          </a:pPr>
          <a:r>
            <a:rPr lang="fr-FR" sz="1400" kern="1200" dirty="0"/>
            <a:t>Reconnaissance financière par l’état et des actions locales </a:t>
          </a:r>
        </a:p>
      </dsp:txBody>
      <dsp:txXfrm rot="-5400000">
        <a:off x="1046302" y="2738294"/>
        <a:ext cx="7072366" cy="1730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13F7A-7451-4B8D-8444-36AEE8B73F52}">
      <dsp:nvSpPr>
        <dsp:cNvPr id="0" name=""/>
        <dsp:cNvSpPr/>
      </dsp:nvSpPr>
      <dsp:spPr>
        <a:xfrm rot="5400000">
          <a:off x="-226908" y="262245"/>
          <a:ext cx="1512726" cy="105890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b="1" kern="1200" dirty="0">
              <a:solidFill>
                <a:schemeClr val="tx1"/>
              </a:solidFill>
            </a:rPr>
            <a:t>Territorial </a:t>
          </a:r>
          <a:r>
            <a:rPr lang="fr-FR" sz="1500" b="1" kern="1200" dirty="0" err="1">
              <a:solidFill>
                <a:schemeClr val="tx1"/>
              </a:solidFill>
            </a:rPr>
            <a:t>answer</a:t>
          </a:r>
          <a:endParaRPr lang="fr-FR" sz="1500" b="1" kern="1200" dirty="0">
            <a:solidFill>
              <a:schemeClr val="tx1"/>
            </a:solidFill>
          </a:endParaRPr>
        </a:p>
      </dsp:txBody>
      <dsp:txXfrm rot="-5400000">
        <a:off x="1" y="564790"/>
        <a:ext cx="1058908" cy="453818"/>
      </dsp:txXfrm>
    </dsp:sp>
    <dsp:sp modelId="{16FD5584-FF67-44CF-A217-48704D163BF3}">
      <dsp:nvSpPr>
        <dsp:cNvPr id="0" name=""/>
        <dsp:cNvSpPr/>
      </dsp:nvSpPr>
      <dsp:spPr>
        <a:xfrm rot="5400000">
          <a:off x="4143959" y="-3081376"/>
          <a:ext cx="983272" cy="715337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fr-FR" sz="1400" kern="1200" dirty="0"/>
        </a:p>
        <a:p>
          <a:pPr marL="114300" lvl="1" indent="-114300" algn="l" defTabSz="622300">
            <a:lnSpc>
              <a:spcPct val="90000"/>
            </a:lnSpc>
            <a:spcBef>
              <a:spcPct val="0"/>
            </a:spcBef>
            <a:spcAft>
              <a:spcPct val="15000"/>
            </a:spcAft>
            <a:buChar char="•"/>
          </a:pPr>
          <a:r>
            <a:rPr lang="fr-FR" sz="1400" b="0" kern="1200" dirty="0" err="1"/>
            <a:t>Coordinated</a:t>
          </a:r>
          <a:r>
            <a:rPr lang="fr-FR" sz="1400" b="0" kern="1200" dirty="0"/>
            <a:t> </a:t>
          </a:r>
          <a:r>
            <a:rPr lang="fr-FR" sz="1400" b="0" kern="1200" dirty="0" err="1"/>
            <a:t>partnership</a:t>
          </a:r>
          <a:r>
            <a:rPr lang="fr-FR" sz="1400" b="0" kern="1200" dirty="0"/>
            <a:t> </a:t>
          </a:r>
          <a:r>
            <a:rPr lang="fr-FR" sz="1400" b="0" kern="1200" dirty="0" err="1"/>
            <a:t>with</a:t>
          </a:r>
          <a:r>
            <a:rPr lang="fr-FR" sz="1400" b="0" kern="1200" dirty="0"/>
            <a:t> directions, care directions, </a:t>
          </a:r>
          <a:r>
            <a:rPr lang="fr-FR" sz="1400" b="0" kern="1200" dirty="0" err="1"/>
            <a:t>crisis</a:t>
          </a:r>
          <a:r>
            <a:rPr lang="fr-FR" sz="1400" b="0" kern="1200" dirty="0"/>
            <a:t> </a:t>
          </a:r>
          <a:r>
            <a:rPr lang="fr-FR" sz="1400" b="0" kern="1200" dirty="0" err="1"/>
            <a:t>units</a:t>
          </a:r>
          <a:endParaRPr lang="fr-FR" sz="1400" b="0" kern="1200" dirty="0"/>
        </a:p>
        <a:p>
          <a:pPr marL="114300" lvl="1" indent="-114300" algn="l" defTabSz="622300">
            <a:lnSpc>
              <a:spcPct val="90000"/>
            </a:lnSpc>
            <a:spcBef>
              <a:spcPct val="0"/>
            </a:spcBef>
            <a:spcAft>
              <a:spcPct val="15000"/>
            </a:spcAft>
            <a:buChar char="•"/>
          </a:pPr>
          <a:r>
            <a:rPr lang="fr-FR" sz="1400" kern="1200" dirty="0" err="1"/>
            <a:t>Deployment</a:t>
          </a:r>
          <a:r>
            <a:rPr lang="fr-FR" sz="1400" kern="1200" dirty="0"/>
            <a:t> </a:t>
          </a:r>
          <a:r>
            <a:rPr lang="fr-FR" sz="1400" kern="1200" dirty="0" err="1"/>
            <a:t>adapted</a:t>
          </a:r>
          <a:r>
            <a:rPr lang="fr-FR" sz="1400" kern="1200" dirty="0"/>
            <a:t> and </a:t>
          </a:r>
          <a:r>
            <a:rPr lang="fr-FR" sz="1400" kern="1200" dirty="0" err="1"/>
            <a:t>targeted</a:t>
          </a:r>
          <a:r>
            <a:rPr lang="fr-FR" sz="1400" kern="1200" dirty="0"/>
            <a:t> to the </a:t>
          </a:r>
          <a:r>
            <a:rPr lang="fr-FR" sz="1400" kern="1200" dirty="0" err="1"/>
            <a:t>needs</a:t>
          </a:r>
          <a:r>
            <a:rPr lang="fr-FR" sz="1400" kern="1200" dirty="0"/>
            <a:t> </a:t>
          </a:r>
          <a:r>
            <a:rPr lang="fr-FR" sz="1400" kern="1200" dirty="0" err="1"/>
            <a:t>expressed</a:t>
          </a:r>
          <a:r>
            <a:rPr lang="fr-FR" sz="1400" kern="1200" dirty="0"/>
            <a:t>.</a:t>
          </a:r>
        </a:p>
        <a:p>
          <a:pPr marL="114300" lvl="1" indent="-114300" algn="l" defTabSz="622300">
            <a:lnSpc>
              <a:spcPct val="90000"/>
            </a:lnSpc>
            <a:spcBef>
              <a:spcPct val="0"/>
            </a:spcBef>
            <a:spcAft>
              <a:spcPct val="15000"/>
            </a:spcAft>
            <a:buChar char="•"/>
          </a:pPr>
          <a:r>
            <a:rPr lang="fr-FR" sz="1400" kern="1200" dirty="0"/>
            <a:t>Long terme </a:t>
          </a:r>
          <a:r>
            <a:rPr lang="fr-FR" sz="1400" kern="1200" dirty="0" err="1"/>
            <a:t>deployment</a:t>
          </a:r>
          <a:r>
            <a:rPr lang="fr-FR" sz="1400" kern="1200" dirty="0"/>
            <a:t> </a:t>
          </a:r>
        </a:p>
        <a:p>
          <a:pPr marL="114300" lvl="1" indent="-114300" algn="l" defTabSz="622300">
            <a:lnSpc>
              <a:spcPct val="90000"/>
            </a:lnSpc>
            <a:spcBef>
              <a:spcPct val="0"/>
            </a:spcBef>
            <a:spcAft>
              <a:spcPct val="15000"/>
            </a:spcAft>
            <a:buChar char="•"/>
          </a:pPr>
          <a:r>
            <a:rPr lang="fr-FR" sz="1400" kern="1200" dirty="0"/>
            <a:t>All the </a:t>
          </a:r>
          <a:r>
            <a:rPr lang="fr-FR" sz="1400" kern="1200" dirty="0" err="1"/>
            <a:t>requesting</a:t>
          </a:r>
          <a:r>
            <a:rPr lang="fr-FR" sz="1400" kern="1200" dirty="0"/>
            <a:t> structures </a:t>
          </a:r>
          <a:r>
            <a:rPr lang="fr-FR" sz="1400" kern="1200" dirty="0" err="1"/>
            <a:t>had</a:t>
          </a:r>
          <a:r>
            <a:rPr lang="fr-FR" sz="1400" kern="1200" dirty="0"/>
            <a:t> </a:t>
          </a:r>
          <a:r>
            <a:rPr lang="fr-FR" sz="1400" kern="1200" dirty="0" err="1"/>
            <a:t>resources</a:t>
          </a:r>
          <a:endParaRPr lang="fr-FR" sz="1400" kern="1200" dirty="0"/>
        </a:p>
      </dsp:txBody>
      <dsp:txXfrm rot="-5400000">
        <a:off x="1058909" y="51673"/>
        <a:ext cx="7105375" cy="887274"/>
      </dsp:txXfrm>
    </dsp:sp>
    <dsp:sp modelId="{C58D8618-2F1C-4ED5-B434-65AC64D49253}">
      <dsp:nvSpPr>
        <dsp:cNvPr id="0" name=""/>
        <dsp:cNvSpPr/>
      </dsp:nvSpPr>
      <dsp:spPr>
        <a:xfrm rot="5400000">
          <a:off x="-226908" y="1567711"/>
          <a:ext cx="1512726" cy="105890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b="1" kern="1200" dirty="0">
              <a:solidFill>
                <a:schemeClr val="tx1"/>
              </a:solidFill>
            </a:rPr>
            <a:t>Training </a:t>
          </a:r>
          <a:r>
            <a:rPr lang="fr-FR" sz="1500" b="1" kern="1200" dirty="0" err="1">
              <a:solidFill>
                <a:schemeClr val="tx1"/>
              </a:solidFill>
            </a:rPr>
            <a:t>device</a:t>
          </a:r>
          <a:endParaRPr lang="fr-FR" sz="1500" b="1" kern="1200" dirty="0">
            <a:solidFill>
              <a:schemeClr val="tx1"/>
            </a:solidFill>
          </a:endParaRPr>
        </a:p>
      </dsp:txBody>
      <dsp:txXfrm rot="-5400000">
        <a:off x="1" y="1870256"/>
        <a:ext cx="1058908" cy="453818"/>
      </dsp:txXfrm>
    </dsp:sp>
    <dsp:sp modelId="{68817E7A-5A13-4A45-A6C2-31F77399A320}">
      <dsp:nvSpPr>
        <dsp:cNvPr id="0" name=""/>
        <dsp:cNvSpPr/>
      </dsp:nvSpPr>
      <dsp:spPr>
        <a:xfrm rot="5400000">
          <a:off x="4143959" y="-1765526"/>
          <a:ext cx="983272" cy="715337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err="1"/>
            <a:t>Restructuring</a:t>
          </a:r>
          <a:r>
            <a:rPr lang="fr-FR" sz="1400" kern="1200" dirty="0"/>
            <a:t> of the </a:t>
          </a:r>
          <a:r>
            <a:rPr lang="fr-FR" sz="1400" kern="1200" dirty="0" err="1"/>
            <a:t>pedagogical</a:t>
          </a:r>
          <a:r>
            <a:rPr lang="fr-FR" sz="1400" kern="1200" dirty="0"/>
            <a:t> model</a:t>
          </a:r>
        </a:p>
        <a:p>
          <a:pPr marL="114300" lvl="1" indent="-114300" algn="l" defTabSz="622300">
            <a:lnSpc>
              <a:spcPct val="90000"/>
            </a:lnSpc>
            <a:spcBef>
              <a:spcPct val="0"/>
            </a:spcBef>
            <a:spcAft>
              <a:spcPct val="15000"/>
            </a:spcAft>
            <a:buChar char="•"/>
          </a:pPr>
          <a:r>
            <a:rPr lang="fr-FR" sz="1400" kern="1200" dirty="0"/>
            <a:t>Important communication in relation to intervenants, </a:t>
          </a:r>
          <a:r>
            <a:rPr lang="fr-FR" sz="1400" kern="1200" dirty="0" err="1"/>
            <a:t>learners</a:t>
          </a:r>
          <a:r>
            <a:rPr lang="fr-FR" sz="1400" kern="1200" dirty="0"/>
            <a:t>. </a:t>
          </a:r>
        </a:p>
        <a:p>
          <a:pPr marL="114300" lvl="1" indent="-114300" algn="l" defTabSz="622300">
            <a:lnSpc>
              <a:spcPct val="90000"/>
            </a:lnSpc>
            <a:spcBef>
              <a:spcPct val="0"/>
            </a:spcBef>
            <a:spcAft>
              <a:spcPct val="15000"/>
            </a:spcAft>
            <a:buChar char="•"/>
          </a:pPr>
          <a:r>
            <a:rPr lang="fr-FR" sz="1400" kern="1200" dirty="0"/>
            <a:t>Construction of a new training (digital </a:t>
          </a:r>
          <a:r>
            <a:rPr lang="fr-FR" sz="1400" kern="1200" dirty="0" err="1"/>
            <a:t>tools</a:t>
          </a:r>
          <a:r>
            <a:rPr lang="fr-FR" sz="1400" kern="1200" dirty="0"/>
            <a:t>/</a:t>
          </a:r>
          <a:r>
            <a:rPr lang="fr-FR" sz="1400" kern="1200" dirty="0" err="1"/>
            <a:t>platform</a:t>
          </a:r>
          <a:r>
            <a:rPr lang="fr-FR" sz="1400" kern="1200" dirty="0"/>
            <a:t>)</a:t>
          </a:r>
        </a:p>
        <a:p>
          <a:pPr marL="114300" lvl="1" indent="-114300" algn="l" defTabSz="622300">
            <a:lnSpc>
              <a:spcPct val="90000"/>
            </a:lnSpc>
            <a:spcBef>
              <a:spcPct val="0"/>
            </a:spcBef>
            <a:spcAft>
              <a:spcPct val="15000"/>
            </a:spcAft>
            <a:buChar char="•"/>
          </a:pPr>
          <a:r>
            <a:rPr lang="fr-FR" sz="1400" kern="1200" dirty="0"/>
            <a:t>Mobilisation of </a:t>
          </a:r>
          <a:r>
            <a:rPr lang="fr-FR" sz="1400" kern="1200" dirty="0" err="1"/>
            <a:t>health</a:t>
          </a:r>
          <a:r>
            <a:rPr lang="fr-FR" sz="1400" kern="1200" dirty="0"/>
            <a:t> </a:t>
          </a:r>
          <a:r>
            <a:rPr lang="fr-FR" sz="1400" kern="1200" dirty="0" err="1"/>
            <a:t>executives</a:t>
          </a:r>
          <a:r>
            <a:rPr lang="fr-FR" sz="1400" kern="1200" dirty="0"/>
            <a:t> as </a:t>
          </a:r>
          <a:r>
            <a:rPr lang="fr-FR" sz="1400" kern="1200" dirty="0" err="1"/>
            <a:t>trainers</a:t>
          </a:r>
          <a:r>
            <a:rPr lang="fr-FR" sz="1400" kern="1200" dirty="0"/>
            <a:t> in the </a:t>
          </a:r>
          <a:r>
            <a:rPr lang="fr-FR" sz="1400" kern="1200" dirty="0" err="1"/>
            <a:t>field</a:t>
          </a:r>
          <a:r>
            <a:rPr lang="fr-FR" sz="1400" kern="1200" dirty="0"/>
            <a:t>          </a:t>
          </a:r>
          <a:r>
            <a:rPr lang="fr-FR" sz="1400" kern="1200" dirty="0" err="1"/>
            <a:t>Weakening</a:t>
          </a:r>
          <a:r>
            <a:rPr lang="fr-FR" sz="1400" kern="1200" dirty="0"/>
            <a:t> of teams</a:t>
          </a:r>
        </a:p>
      </dsp:txBody>
      <dsp:txXfrm rot="-5400000">
        <a:off x="1058909" y="1367523"/>
        <a:ext cx="7105375" cy="887274"/>
      </dsp:txXfrm>
    </dsp:sp>
    <dsp:sp modelId="{750F395D-E237-490A-9E8E-82084503AFEE}">
      <dsp:nvSpPr>
        <dsp:cNvPr id="0" name=""/>
        <dsp:cNvSpPr/>
      </dsp:nvSpPr>
      <dsp:spPr>
        <a:xfrm rot="5400000">
          <a:off x="-226908" y="3325227"/>
          <a:ext cx="1512726" cy="105890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b="1" kern="1200" dirty="0" err="1">
              <a:solidFill>
                <a:schemeClr val="tx1"/>
              </a:solidFill>
            </a:rPr>
            <a:t>Learners</a:t>
          </a:r>
          <a:endParaRPr lang="fr-FR" sz="1500" b="1" kern="1200" dirty="0">
            <a:solidFill>
              <a:schemeClr val="tx1"/>
            </a:solidFill>
          </a:endParaRPr>
        </a:p>
      </dsp:txBody>
      <dsp:txXfrm rot="-5400000">
        <a:off x="1" y="3627772"/>
        <a:ext cx="1058908" cy="453818"/>
      </dsp:txXfrm>
    </dsp:sp>
    <dsp:sp modelId="{3EE4A3CF-01C8-4094-B359-09AD672B421D}">
      <dsp:nvSpPr>
        <dsp:cNvPr id="0" name=""/>
        <dsp:cNvSpPr/>
      </dsp:nvSpPr>
      <dsp:spPr>
        <a:xfrm rot="5400000">
          <a:off x="3723571" y="70387"/>
          <a:ext cx="1824048" cy="7039135"/>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b="1" kern="1200" dirty="0" err="1">
              <a:solidFill>
                <a:schemeClr val="tx1">
                  <a:lumMod val="50000"/>
                  <a:lumOff val="50000"/>
                </a:schemeClr>
              </a:solidFill>
            </a:rPr>
            <a:t>Depending</a:t>
          </a:r>
          <a:r>
            <a:rPr lang="fr-FR" sz="1200" b="1" kern="1200" dirty="0">
              <a:solidFill>
                <a:schemeClr val="tx1">
                  <a:lumMod val="50000"/>
                  <a:lumOff val="50000"/>
                </a:schemeClr>
              </a:solidFill>
            </a:rPr>
            <a:t> to </a:t>
          </a:r>
          <a:r>
            <a:rPr lang="fr-FR" sz="1200" b="1" kern="1200" dirty="0" err="1">
              <a:solidFill>
                <a:schemeClr val="tx1">
                  <a:lumMod val="50000"/>
                  <a:lumOff val="50000"/>
                </a:schemeClr>
              </a:solidFill>
            </a:rPr>
            <a:t>assignment</a:t>
          </a:r>
          <a:r>
            <a:rPr lang="fr-FR" sz="1200" b="1" kern="1200" dirty="0">
              <a:solidFill>
                <a:schemeClr val="tx1">
                  <a:lumMod val="50000"/>
                  <a:lumOff val="50000"/>
                </a:schemeClr>
              </a:solidFill>
            </a:rPr>
            <a:t> team:</a:t>
          </a:r>
        </a:p>
        <a:p>
          <a:pPr marL="228600" lvl="2" indent="-114300" algn="l" defTabSz="622300">
            <a:lnSpc>
              <a:spcPct val="90000"/>
            </a:lnSpc>
            <a:spcBef>
              <a:spcPct val="0"/>
            </a:spcBef>
            <a:spcAft>
              <a:spcPct val="15000"/>
            </a:spcAft>
            <a:buChar char="•"/>
          </a:pPr>
          <a:r>
            <a:rPr lang="fr-FR" sz="1400" kern="1200" dirty="0" err="1"/>
            <a:t>Skills</a:t>
          </a:r>
          <a:r>
            <a:rPr lang="fr-FR" sz="1400" kern="1200" dirty="0"/>
            <a:t> </a:t>
          </a:r>
          <a:r>
            <a:rPr lang="fr-FR" sz="1400" kern="1200" dirty="0" err="1"/>
            <a:t>development</a:t>
          </a:r>
          <a:r>
            <a:rPr lang="fr-FR" sz="1400" kern="1200" dirty="0"/>
            <a:t>/</a:t>
          </a:r>
          <a:r>
            <a:rPr lang="fr-FR" sz="1400" kern="1200" dirty="0" err="1"/>
            <a:t>work</a:t>
          </a:r>
          <a:r>
            <a:rPr lang="fr-FR" sz="1400" kern="1200" dirty="0"/>
            <a:t> recognition/ </a:t>
          </a:r>
          <a:r>
            <a:rPr lang="fr-FR" sz="1400" kern="1200" dirty="0" err="1"/>
            <a:t>valuation</a:t>
          </a:r>
          <a:r>
            <a:rPr lang="fr-FR" sz="1400" kern="1200" dirty="0"/>
            <a:t> of the actions </a:t>
          </a:r>
          <a:r>
            <a:rPr lang="fr-FR" sz="1400" kern="1200" dirty="0" err="1"/>
            <a:t>undertaken</a:t>
          </a:r>
          <a:r>
            <a:rPr lang="fr-FR" sz="1400" kern="1200" dirty="0"/>
            <a:t>                 </a:t>
          </a:r>
          <a:r>
            <a:rPr lang="fr-FR" sz="1400" kern="1200" dirty="0" err="1"/>
            <a:t>satisfied</a:t>
          </a:r>
          <a:r>
            <a:rPr lang="fr-FR" sz="1400" kern="1200" dirty="0"/>
            <a:t> </a:t>
          </a:r>
          <a:r>
            <a:rPr lang="fr-FR" sz="1400" kern="1200" dirty="0" err="1"/>
            <a:t>learners</a:t>
          </a:r>
          <a:endParaRPr lang="fr-FR" sz="1400" kern="1200" dirty="0"/>
        </a:p>
        <a:p>
          <a:pPr marL="228600" lvl="2" indent="-114300" algn="l" defTabSz="622300">
            <a:lnSpc>
              <a:spcPct val="90000"/>
            </a:lnSpc>
            <a:spcBef>
              <a:spcPct val="0"/>
            </a:spcBef>
            <a:spcAft>
              <a:spcPct val="15000"/>
            </a:spcAft>
            <a:buChar char="•"/>
          </a:pPr>
          <a:r>
            <a:rPr lang="fr-FR" sz="1400" kern="1200" dirty="0"/>
            <a:t>Staff replacements/no </a:t>
          </a:r>
          <a:r>
            <a:rPr lang="fr-FR" sz="1400" kern="1200" dirty="0" err="1"/>
            <a:t>framing</a:t>
          </a:r>
          <a:r>
            <a:rPr lang="fr-FR" sz="1400" kern="1200" dirty="0"/>
            <a:t>/ no recognition             </a:t>
          </a:r>
          <a:r>
            <a:rPr lang="fr-FR" sz="1400" kern="1200" dirty="0" err="1"/>
            <a:t>unsatisfied</a:t>
          </a:r>
          <a:r>
            <a:rPr lang="fr-FR" sz="1400" kern="1200" dirty="0"/>
            <a:t> </a:t>
          </a:r>
          <a:r>
            <a:rPr lang="fr-FR" sz="1400" kern="1200" dirty="0" err="1"/>
            <a:t>learners</a:t>
          </a:r>
          <a:endParaRPr lang="fr-FR" sz="1400" kern="1200" dirty="0"/>
        </a:p>
        <a:p>
          <a:pPr marL="228600" lvl="2" indent="-114300" algn="l" defTabSz="622300">
            <a:lnSpc>
              <a:spcPct val="90000"/>
            </a:lnSpc>
            <a:spcBef>
              <a:spcPct val="0"/>
            </a:spcBef>
            <a:spcAft>
              <a:spcPct val="15000"/>
            </a:spcAft>
            <a:buChar char="•"/>
          </a:pPr>
          <a:r>
            <a:rPr lang="fr-FR" sz="1400" kern="1200" dirty="0" err="1"/>
            <a:t>Individualized</a:t>
          </a:r>
          <a:r>
            <a:rPr lang="fr-FR" sz="1400" kern="1200" dirty="0"/>
            <a:t> </a:t>
          </a:r>
          <a:r>
            <a:rPr lang="fr-FR" sz="1400" kern="1200" dirty="0" err="1"/>
            <a:t>follow</a:t>
          </a:r>
          <a:r>
            <a:rPr lang="fr-FR" sz="1400" kern="1200" dirty="0"/>
            <a:t>-up / support </a:t>
          </a:r>
          <a:r>
            <a:rPr lang="fr-FR" sz="1400" kern="1200" dirty="0" err="1"/>
            <a:t>from</a:t>
          </a:r>
          <a:r>
            <a:rPr lang="fr-FR" sz="1400" kern="1200" dirty="0"/>
            <a:t> the </a:t>
          </a:r>
          <a:r>
            <a:rPr lang="fr-FR" sz="1400" kern="1200" dirty="0" err="1"/>
            <a:t>pedagogical</a:t>
          </a:r>
          <a:r>
            <a:rPr lang="fr-FR" sz="1400" kern="1200" dirty="0"/>
            <a:t> teams </a:t>
          </a:r>
          <a:r>
            <a:rPr lang="fr-FR" sz="1400" kern="1200" dirty="0" err="1"/>
            <a:t>see</a:t>
          </a:r>
          <a:r>
            <a:rPr lang="fr-FR" sz="1400" kern="1200" dirty="0"/>
            <a:t> a </a:t>
          </a:r>
          <a:r>
            <a:rPr lang="fr-FR" sz="1400" kern="1200" dirty="0" err="1"/>
            <a:t>follow</a:t>
          </a:r>
          <a:r>
            <a:rPr lang="fr-FR" sz="1400" kern="1200" dirty="0"/>
            <a:t>-up </a:t>
          </a:r>
          <a:r>
            <a:rPr lang="fr-FR" sz="1400" kern="1200" dirty="0" err="1"/>
            <a:t>with</a:t>
          </a:r>
          <a:r>
            <a:rPr lang="fr-FR" sz="1400" kern="1200" dirty="0"/>
            <a:t> a </a:t>
          </a:r>
          <a:r>
            <a:rPr lang="fr-FR" sz="1400" kern="1200" dirty="0" err="1"/>
            <a:t>psychologist</a:t>
          </a:r>
          <a:endParaRPr lang="fr-FR" sz="1400" kern="1200" dirty="0"/>
        </a:p>
        <a:p>
          <a:pPr marL="228600" lvl="2" indent="-114300" algn="l" defTabSz="622300">
            <a:lnSpc>
              <a:spcPct val="90000"/>
            </a:lnSpc>
            <a:spcBef>
              <a:spcPct val="0"/>
            </a:spcBef>
            <a:spcAft>
              <a:spcPct val="15000"/>
            </a:spcAft>
            <a:buChar char="•"/>
          </a:pPr>
          <a:r>
            <a:rPr lang="fr-FR" sz="1400" kern="1200" dirty="0"/>
            <a:t>Financial recognition by the State and local actions </a:t>
          </a:r>
        </a:p>
      </dsp:txBody>
      <dsp:txXfrm rot="-5400000">
        <a:off x="1116028" y="2766974"/>
        <a:ext cx="6950092" cy="16459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03669D5-9AC8-4CEB-A5ED-3FD5992E59AA}" type="datetimeFigureOut">
              <a:rPr lang="fr-FR" smtClean="0"/>
              <a:t>09/12/2020</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DC052EB-751A-4754-9B7F-013A0DD8EA99}" type="slidenum">
              <a:rPr lang="fr-FR" smtClean="0"/>
              <a:t>‹N°›</a:t>
            </a:fld>
            <a:endParaRPr lang="fr-FR"/>
          </a:p>
        </p:txBody>
      </p:sp>
    </p:spTree>
    <p:extLst>
      <p:ext uri="{BB962C8B-B14F-4D97-AF65-F5344CB8AC3E}">
        <p14:creationId xmlns:p14="http://schemas.microsoft.com/office/powerpoint/2010/main" val="425950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717B34-F0E8-4BE6-AD9A-51CD3FD52805}" type="slidenum">
              <a:rPr lang="fr-FR" smtClean="0"/>
              <a:t>6</a:t>
            </a:fld>
            <a:endParaRPr lang="fr-FR"/>
          </a:p>
        </p:txBody>
      </p:sp>
    </p:spTree>
    <p:extLst>
      <p:ext uri="{BB962C8B-B14F-4D97-AF65-F5344CB8AC3E}">
        <p14:creationId xmlns:p14="http://schemas.microsoft.com/office/powerpoint/2010/main" val="290807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nl-BE"/>
              <a:t>Cliquez et modifiez le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p>
            <a:fld id="{F21A1E19-B75C-F64A-9E74-3CB098B3C53A}" type="datetimeFigureOut">
              <a:t>09/12/2020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3CB0B2-CC22-F849-A201-B8CC4920C6C8}" type="slidenum">
              <a:t>‹N°›</a:t>
            </a:fld>
            <a:endParaRPr lang="fr-FR"/>
          </a:p>
        </p:txBody>
      </p:sp>
    </p:spTree>
    <p:extLst>
      <p:ext uri="{BB962C8B-B14F-4D97-AF65-F5344CB8AC3E}">
        <p14:creationId xmlns:p14="http://schemas.microsoft.com/office/powerpoint/2010/main" val="14938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F21A1E19-B75C-F64A-9E74-3CB098B3C53A}" type="datetimeFigureOut">
              <a:t>09/12/2020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3CB0B2-CC22-F849-A201-B8CC4920C6C8}" type="slidenum">
              <a:t>‹N°›</a:t>
            </a:fld>
            <a:endParaRPr lang="fr-FR"/>
          </a:p>
        </p:txBody>
      </p:sp>
    </p:spTree>
    <p:extLst>
      <p:ext uri="{BB962C8B-B14F-4D97-AF65-F5344CB8AC3E}">
        <p14:creationId xmlns:p14="http://schemas.microsoft.com/office/powerpoint/2010/main" val="120946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1"/>
            <a:ext cx="2057400" cy="3290888"/>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F21A1E19-B75C-F64A-9E74-3CB098B3C53A}" type="datetimeFigureOut">
              <a:t>09/12/2020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3CB0B2-CC22-F849-A201-B8CC4920C6C8}" type="slidenum">
              <a:t>‹N°›</a:t>
            </a:fld>
            <a:endParaRPr lang="fr-FR"/>
          </a:p>
        </p:txBody>
      </p:sp>
    </p:spTree>
    <p:extLst>
      <p:ext uri="{BB962C8B-B14F-4D97-AF65-F5344CB8AC3E}">
        <p14:creationId xmlns:p14="http://schemas.microsoft.com/office/powerpoint/2010/main" val="1297781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C6139C29-1D89-47E4-8984-F14F7622C1BA}" type="datetimeFigureOut">
              <a:rPr lang="fr-FR" smtClean="0"/>
              <a:t>09/12/2020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8D14FB-8726-402C-9F75-14BF02DD0EDF}" type="slidenum">
              <a:rPr lang="fr-FR" smtClean="0"/>
              <a:t>‹N°›</a:t>
            </a:fld>
            <a:endParaRPr lang="fr-FR"/>
          </a:p>
        </p:txBody>
      </p:sp>
    </p:spTree>
    <p:extLst>
      <p:ext uri="{BB962C8B-B14F-4D97-AF65-F5344CB8AC3E}">
        <p14:creationId xmlns:p14="http://schemas.microsoft.com/office/powerpoint/2010/main" val="662814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6139C29-1D89-47E4-8984-F14F7622C1BA}" type="datetimeFigureOut">
              <a:rPr lang="fr-FR" smtClean="0"/>
              <a:t>09/12/2020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8D14FB-8726-402C-9F75-14BF02DD0EDF}" type="slidenum">
              <a:rPr lang="fr-FR" smtClean="0"/>
              <a:t>‹N°›</a:t>
            </a:fld>
            <a:endParaRPr lang="fr-FR"/>
          </a:p>
        </p:txBody>
      </p:sp>
    </p:spTree>
    <p:extLst>
      <p:ext uri="{BB962C8B-B14F-4D97-AF65-F5344CB8AC3E}">
        <p14:creationId xmlns:p14="http://schemas.microsoft.com/office/powerpoint/2010/main" val="3075747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04"/>
            <a:ext cx="7886700" cy="2139553"/>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C6139C29-1D89-47E4-8984-F14F7622C1BA}" type="datetimeFigureOut">
              <a:rPr lang="fr-FR" smtClean="0"/>
              <a:t>09/12/2020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8D14FB-8726-402C-9F75-14BF02DD0EDF}" type="slidenum">
              <a:rPr lang="fr-FR" smtClean="0"/>
              <a:t>‹N°›</a:t>
            </a:fld>
            <a:endParaRPr lang="fr-FR"/>
          </a:p>
        </p:txBody>
      </p:sp>
    </p:spTree>
    <p:extLst>
      <p:ext uri="{BB962C8B-B14F-4D97-AF65-F5344CB8AC3E}">
        <p14:creationId xmlns:p14="http://schemas.microsoft.com/office/powerpoint/2010/main" val="2348470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6139C29-1D89-47E4-8984-F14F7622C1BA}" type="datetimeFigureOut">
              <a:rPr lang="fr-FR" smtClean="0"/>
              <a:t>09/12/2020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8D14FB-8726-402C-9F75-14BF02DD0EDF}" type="slidenum">
              <a:rPr lang="fr-FR" smtClean="0"/>
              <a:t>‹N°›</a:t>
            </a:fld>
            <a:endParaRPr lang="fr-FR"/>
          </a:p>
        </p:txBody>
      </p:sp>
    </p:spTree>
    <p:extLst>
      <p:ext uri="{BB962C8B-B14F-4D97-AF65-F5344CB8AC3E}">
        <p14:creationId xmlns:p14="http://schemas.microsoft.com/office/powerpoint/2010/main" val="2925488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4629150" y="1878806"/>
            <a:ext cx="3887391"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6139C29-1D89-47E4-8984-F14F7622C1BA}" type="datetimeFigureOut">
              <a:rPr lang="fr-FR" smtClean="0"/>
              <a:t>09/12/2020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B8D14FB-8726-402C-9F75-14BF02DD0EDF}" type="slidenum">
              <a:rPr lang="fr-FR" smtClean="0"/>
              <a:t>‹N°›</a:t>
            </a:fld>
            <a:endParaRPr lang="fr-FR"/>
          </a:p>
        </p:txBody>
      </p:sp>
    </p:spTree>
    <p:extLst>
      <p:ext uri="{BB962C8B-B14F-4D97-AF65-F5344CB8AC3E}">
        <p14:creationId xmlns:p14="http://schemas.microsoft.com/office/powerpoint/2010/main" val="118019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6139C29-1D89-47E4-8984-F14F7622C1BA}" type="datetimeFigureOut">
              <a:rPr lang="fr-FR" smtClean="0"/>
              <a:t>09/12/2020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B8D14FB-8726-402C-9F75-14BF02DD0EDF}" type="slidenum">
              <a:rPr lang="fr-FR" smtClean="0"/>
              <a:t>‹N°›</a:t>
            </a:fld>
            <a:endParaRPr lang="fr-FR"/>
          </a:p>
        </p:txBody>
      </p:sp>
    </p:spTree>
    <p:extLst>
      <p:ext uri="{BB962C8B-B14F-4D97-AF65-F5344CB8AC3E}">
        <p14:creationId xmlns:p14="http://schemas.microsoft.com/office/powerpoint/2010/main" val="3391903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6139C29-1D89-47E4-8984-F14F7622C1BA}" type="datetimeFigureOut">
              <a:rPr lang="fr-FR" smtClean="0"/>
              <a:t>09/12/2020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B8D14FB-8726-402C-9F75-14BF02DD0EDF}" type="slidenum">
              <a:rPr lang="fr-FR" smtClean="0"/>
              <a:t>‹N°›</a:t>
            </a:fld>
            <a:endParaRPr lang="fr-FR"/>
          </a:p>
        </p:txBody>
      </p:sp>
    </p:spTree>
    <p:extLst>
      <p:ext uri="{BB962C8B-B14F-4D97-AF65-F5344CB8AC3E}">
        <p14:creationId xmlns:p14="http://schemas.microsoft.com/office/powerpoint/2010/main" val="3337210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6139C29-1D89-47E4-8984-F14F7622C1BA}" type="datetimeFigureOut">
              <a:rPr lang="fr-FR" smtClean="0"/>
              <a:t>09/12/2020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8D14FB-8726-402C-9F75-14BF02DD0EDF}" type="slidenum">
              <a:rPr lang="fr-FR" smtClean="0"/>
              <a:t>‹N°›</a:t>
            </a:fld>
            <a:endParaRPr lang="fr-FR"/>
          </a:p>
        </p:txBody>
      </p:sp>
    </p:spTree>
    <p:extLst>
      <p:ext uri="{BB962C8B-B14F-4D97-AF65-F5344CB8AC3E}">
        <p14:creationId xmlns:p14="http://schemas.microsoft.com/office/powerpoint/2010/main" val="184546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stretch>
            <a:fillRect/>
          </a:stretch>
        </p:blipFill>
        <p:spPr>
          <a:xfrm>
            <a:off x="1934456" y="-20904"/>
            <a:ext cx="7246126" cy="5180083"/>
          </a:xfrm>
          <a:prstGeom prst="rect">
            <a:avLst/>
          </a:prstGeom>
        </p:spPr>
      </p:pic>
      <p:sp>
        <p:nvSpPr>
          <p:cNvPr id="2" name="Titre 1"/>
          <p:cNvSpPr>
            <a:spLocks noGrp="1"/>
          </p:cNvSpPr>
          <p:nvPr>
            <p:ph type="title"/>
          </p:nvPr>
        </p:nvSpPr>
        <p:spPr/>
        <p:txBody>
          <a:bodyPr>
            <a:normAutofit/>
          </a:bodyPr>
          <a:lstStyle>
            <a:lvl1pPr algn="l">
              <a:defRPr sz="3800" b="1">
                <a:solidFill>
                  <a:srgbClr val="1F579F"/>
                </a:solidFill>
              </a:defRPr>
            </a:lvl1pPr>
          </a:lstStyle>
          <a:p>
            <a:r>
              <a:rPr lang="nl-BE"/>
              <a:t>Cliquez et modifiez le titre</a:t>
            </a:r>
            <a:endParaRPr lang="fr-FR"/>
          </a:p>
        </p:txBody>
      </p:sp>
      <p:sp>
        <p:nvSpPr>
          <p:cNvPr id="3" name="Espace réservé du contenu 2"/>
          <p:cNvSpPr>
            <a:spLocks noGrp="1"/>
          </p:cNvSpPr>
          <p:nvPr>
            <p:ph idx="1"/>
          </p:nvPr>
        </p:nvSpPr>
        <p:spPr/>
        <p:txBody>
          <a:bodyPr/>
          <a:lstStyle>
            <a:lvl1pPr>
              <a:spcBef>
                <a:spcPts val="1368"/>
              </a:spcBef>
              <a:defRPr>
                <a:solidFill>
                  <a:schemeClr val="tx1">
                    <a:lumMod val="75000"/>
                    <a:lumOff val="25000"/>
                  </a:schemeClr>
                </a:solidFill>
              </a:defRPr>
            </a:lvl1pPr>
            <a:lvl2pPr>
              <a:spcBef>
                <a:spcPts val="1368"/>
              </a:spcBef>
              <a:defRPr>
                <a:solidFill>
                  <a:schemeClr val="tx1">
                    <a:lumMod val="75000"/>
                    <a:lumOff val="25000"/>
                  </a:schemeClr>
                </a:solidFill>
              </a:defRPr>
            </a:lvl2pPr>
            <a:lvl3pPr>
              <a:spcBef>
                <a:spcPts val="1368"/>
              </a:spcBef>
              <a:defRPr>
                <a:solidFill>
                  <a:schemeClr val="tx1">
                    <a:lumMod val="75000"/>
                    <a:lumOff val="25000"/>
                  </a:schemeClr>
                </a:solidFill>
              </a:defRPr>
            </a:lvl3pPr>
            <a:lvl4pPr>
              <a:spcBef>
                <a:spcPts val="1368"/>
              </a:spcBef>
              <a:defRPr>
                <a:solidFill>
                  <a:schemeClr val="tx1">
                    <a:lumMod val="75000"/>
                    <a:lumOff val="25000"/>
                  </a:schemeClr>
                </a:solidFill>
              </a:defRPr>
            </a:lvl4pPr>
            <a:lvl5pPr>
              <a:spcBef>
                <a:spcPts val="1368"/>
              </a:spcBef>
              <a:defRPr>
                <a:solidFill>
                  <a:schemeClr val="tx1">
                    <a:lumMod val="75000"/>
                    <a:lumOff val="25000"/>
                  </a:schemeClr>
                </a:solidFill>
              </a:defRPr>
            </a:lvl5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F21A1E19-B75C-F64A-9E74-3CB098B3C53A}" type="datetimeFigureOut">
              <a:t>09/12/2020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3CB0B2-CC22-F849-A201-B8CC4920C6C8}" type="slidenum">
              <a:t>‹N°›</a:t>
            </a:fld>
            <a:endParaRPr lang="fr-FR"/>
          </a:p>
        </p:txBody>
      </p:sp>
    </p:spTree>
    <p:extLst>
      <p:ext uri="{BB962C8B-B14F-4D97-AF65-F5344CB8AC3E}">
        <p14:creationId xmlns:p14="http://schemas.microsoft.com/office/powerpoint/2010/main" val="483530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6139C29-1D89-47E4-8984-F14F7622C1BA}" type="datetimeFigureOut">
              <a:rPr lang="fr-FR" smtClean="0"/>
              <a:t>09/12/2020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8D14FB-8726-402C-9F75-14BF02DD0EDF}" type="slidenum">
              <a:rPr lang="fr-FR" smtClean="0"/>
              <a:t>‹N°›</a:t>
            </a:fld>
            <a:endParaRPr lang="fr-FR"/>
          </a:p>
        </p:txBody>
      </p:sp>
    </p:spTree>
    <p:extLst>
      <p:ext uri="{BB962C8B-B14F-4D97-AF65-F5344CB8AC3E}">
        <p14:creationId xmlns:p14="http://schemas.microsoft.com/office/powerpoint/2010/main" val="2875809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6139C29-1D89-47E4-8984-F14F7622C1BA}" type="datetimeFigureOut">
              <a:rPr lang="fr-FR" smtClean="0"/>
              <a:t>09/12/2020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8D14FB-8726-402C-9F75-14BF02DD0EDF}" type="slidenum">
              <a:rPr lang="fr-FR" smtClean="0"/>
              <a:t>‹N°›</a:t>
            </a:fld>
            <a:endParaRPr lang="fr-FR"/>
          </a:p>
        </p:txBody>
      </p:sp>
    </p:spTree>
    <p:extLst>
      <p:ext uri="{BB962C8B-B14F-4D97-AF65-F5344CB8AC3E}">
        <p14:creationId xmlns:p14="http://schemas.microsoft.com/office/powerpoint/2010/main" val="969392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3844"/>
            <a:ext cx="1971675" cy="4358879"/>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3844"/>
            <a:ext cx="5800725" cy="435887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6139C29-1D89-47E4-8984-F14F7622C1BA}" type="datetimeFigureOut">
              <a:rPr lang="fr-FR" smtClean="0"/>
              <a:t>09/12/2020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8D14FB-8726-402C-9F75-14BF02DD0EDF}" type="slidenum">
              <a:rPr lang="fr-FR" smtClean="0"/>
              <a:t>‹N°›</a:t>
            </a:fld>
            <a:endParaRPr lang="fr-FR"/>
          </a:p>
        </p:txBody>
      </p:sp>
    </p:spTree>
    <p:extLst>
      <p:ext uri="{BB962C8B-B14F-4D97-AF65-F5344CB8AC3E}">
        <p14:creationId xmlns:p14="http://schemas.microsoft.com/office/powerpoint/2010/main" val="146226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fld id="{F21A1E19-B75C-F64A-9E74-3CB098B3C53A}" type="datetimeFigureOut">
              <a:t>09/12/2020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3CB0B2-CC22-F849-A201-B8CC4920C6C8}" type="slidenum">
              <a:t>‹N°›</a:t>
            </a:fld>
            <a:endParaRPr lang="fr-FR"/>
          </a:p>
        </p:txBody>
      </p:sp>
    </p:spTree>
    <p:extLst>
      <p:ext uri="{BB962C8B-B14F-4D97-AF65-F5344CB8AC3E}">
        <p14:creationId xmlns:p14="http://schemas.microsoft.com/office/powerpoint/2010/main" val="679428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fld id="{F21A1E19-B75C-F64A-9E74-3CB098B3C53A}" type="datetimeFigureOut">
              <a:t>09/12/2020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3CB0B2-CC22-F849-A201-B8CC4920C6C8}" type="slidenum">
              <a:t>‹N°›</a:t>
            </a:fld>
            <a:endParaRPr lang="fr-FR"/>
          </a:p>
        </p:txBody>
      </p:sp>
    </p:spTree>
    <p:extLst>
      <p:ext uri="{BB962C8B-B14F-4D97-AF65-F5344CB8AC3E}">
        <p14:creationId xmlns:p14="http://schemas.microsoft.com/office/powerpoint/2010/main" val="4003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fld id="{F21A1E19-B75C-F64A-9E74-3CB098B3C53A}" type="datetimeFigureOut">
              <a:t>09/12/2020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23CB0B2-CC22-F849-A201-B8CC4920C6C8}" type="slidenum">
              <a:t>‹N°›</a:t>
            </a:fld>
            <a:endParaRPr lang="fr-FR"/>
          </a:p>
        </p:txBody>
      </p:sp>
    </p:spTree>
    <p:extLst>
      <p:ext uri="{BB962C8B-B14F-4D97-AF65-F5344CB8AC3E}">
        <p14:creationId xmlns:p14="http://schemas.microsoft.com/office/powerpoint/2010/main" val="1759212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fld id="{F21A1E19-B75C-F64A-9E74-3CB098B3C53A}" type="datetimeFigureOut">
              <a:t>09/12/2020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23CB0B2-CC22-F849-A201-B8CC4920C6C8}" type="slidenum">
              <a:t>‹N°›</a:t>
            </a:fld>
            <a:endParaRPr lang="fr-FR"/>
          </a:p>
        </p:txBody>
      </p:sp>
    </p:spTree>
    <p:extLst>
      <p:ext uri="{BB962C8B-B14F-4D97-AF65-F5344CB8AC3E}">
        <p14:creationId xmlns:p14="http://schemas.microsoft.com/office/powerpoint/2010/main" val="59240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21A1E19-B75C-F64A-9E74-3CB098B3C53A}" type="datetimeFigureOut">
              <a:t>09/12/2020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23CB0B2-CC22-F849-A201-B8CC4920C6C8}" type="slidenum">
              <a:t>‹N°›</a:t>
            </a:fld>
            <a:endParaRPr lang="fr-FR"/>
          </a:p>
        </p:txBody>
      </p:sp>
    </p:spTree>
    <p:extLst>
      <p:ext uri="{BB962C8B-B14F-4D97-AF65-F5344CB8AC3E}">
        <p14:creationId xmlns:p14="http://schemas.microsoft.com/office/powerpoint/2010/main" val="91362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F21A1E19-B75C-F64A-9E74-3CB098B3C53A}" type="datetimeFigureOut">
              <a:t>09/12/2020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3CB0B2-CC22-F849-A201-B8CC4920C6C8}" type="slidenum">
              <a:t>‹N°›</a:t>
            </a:fld>
            <a:endParaRPr lang="fr-FR"/>
          </a:p>
        </p:txBody>
      </p:sp>
    </p:spTree>
    <p:extLst>
      <p:ext uri="{BB962C8B-B14F-4D97-AF65-F5344CB8AC3E}">
        <p14:creationId xmlns:p14="http://schemas.microsoft.com/office/powerpoint/2010/main" val="392196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F21A1E19-B75C-F64A-9E74-3CB098B3C53A}" type="datetimeFigureOut">
              <a:t>09/12/2020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3CB0B2-CC22-F849-A201-B8CC4920C6C8}" type="slidenum">
              <a:t>‹N°›</a:t>
            </a:fld>
            <a:endParaRPr lang="fr-FR"/>
          </a:p>
        </p:txBody>
      </p:sp>
    </p:spTree>
    <p:extLst>
      <p:ext uri="{BB962C8B-B14F-4D97-AF65-F5344CB8AC3E}">
        <p14:creationId xmlns:p14="http://schemas.microsoft.com/office/powerpoint/2010/main" val="188862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21A1E19-B75C-F64A-9E74-3CB098B3C53A}" type="datetimeFigureOut">
              <a:t>09/12/2020</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3CB0B2-CC22-F849-A201-B8CC4920C6C8}" type="slidenum">
              <a:t>‹N°›</a:t>
            </a:fld>
            <a:endParaRPr lang="fr-FR"/>
          </a:p>
        </p:txBody>
      </p:sp>
    </p:spTree>
    <p:extLst>
      <p:ext uri="{BB962C8B-B14F-4D97-AF65-F5344CB8AC3E}">
        <p14:creationId xmlns:p14="http://schemas.microsoft.com/office/powerpoint/2010/main" val="173210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6139C29-1D89-47E4-8984-F14F7622C1BA}" type="datetimeFigureOut">
              <a:rPr lang="fr-FR" smtClean="0"/>
              <a:t>09/12/2020</a:t>
            </a:fld>
            <a:endParaRPr lang="fr-FR"/>
          </a:p>
        </p:txBody>
      </p:sp>
      <p:sp>
        <p:nvSpPr>
          <p:cNvPr id="5" name="Espace réservé du pied de page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B8D14FB-8726-402C-9F75-14BF02DD0EDF}" type="slidenum">
              <a:rPr lang="fr-FR" smtClean="0"/>
              <a:t>‹N°›</a:t>
            </a:fld>
            <a:endParaRPr lang="fr-FR"/>
          </a:p>
        </p:txBody>
      </p:sp>
    </p:spTree>
    <p:extLst>
      <p:ext uri="{BB962C8B-B14F-4D97-AF65-F5344CB8AC3E}">
        <p14:creationId xmlns:p14="http://schemas.microsoft.com/office/powerpoint/2010/main" val="3235869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973275" y="-36582"/>
            <a:ext cx="7246126" cy="5180082"/>
          </a:xfrm>
          <a:prstGeom prst="rect">
            <a:avLst/>
          </a:prstGeom>
          <a:noFill/>
        </p:spPr>
      </p:pic>
      <p:sp>
        <p:nvSpPr>
          <p:cNvPr id="7" name="Sous-titre 2"/>
          <p:cNvSpPr txBox="1">
            <a:spLocks/>
          </p:cNvSpPr>
          <p:nvPr/>
        </p:nvSpPr>
        <p:spPr>
          <a:xfrm>
            <a:off x="246420" y="235080"/>
            <a:ext cx="3453710" cy="12598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4800" dirty="0">
                <a:solidFill>
                  <a:schemeClr val="tx1">
                    <a:lumMod val="75000"/>
                    <a:lumOff val="25000"/>
                  </a:schemeClr>
                </a:solidFill>
              </a:rPr>
              <a:t>FINE WEBINAIRE </a:t>
            </a:r>
          </a:p>
          <a:p>
            <a:pPr marL="0" indent="0">
              <a:spcBef>
                <a:spcPts val="0"/>
              </a:spcBef>
              <a:buNone/>
            </a:pPr>
            <a:r>
              <a:rPr lang="fr-FR" sz="4800" dirty="0">
                <a:solidFill>
                  <a:schemeClr val="tx1">
                    <a:lumMod val="75000"/>
                    <a:lumOff val="25000"/>
                  </a:schemeClr>
                </a:solidFill>
              </a:rPr>
              <a:t> 2020</a:t>
            </a:r>
          </a:p>
        </p:txBody>
      </p:sp>
      <p:pic>
        <p:nvPicPr>
          <p:cNvPr id="2" name="Image 1" descr="FINE-EUROPE-maj_v1-blan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940" y="762000"/>
            <a:ext cx="4719361" cy="3473450"/>
          </a:xfrm>
          <a:prstGeom prst="rect">
            <a:avLst/>
          </a:prstGeom>
        </p:spPr>
      </p:pic>
      <p:sp>
        <p:nvSpPr>
          <p:cNvPr id="6" name="Sous-titre 2">
            <a:extLst>
              <a:ext uri="{FF2B5EF4-FFF2-40B4-BE49-F238E27FC236}">
                <a16:creationId xmlns:a16="http://schemas.microsoft.com/office/drawing/2014/main" id="{3AA340B5-8D00-48BF-9865-3448DEACEE3B}"/>
              </a:ext>
            </a:extLst>
          </p:cNvPr>
          <p:cNvSpPr txBox="1">
            <a:spLocks/>
          </p:cNvSpPr>
          <p:nvPr/>
        </p:nvSpPr>
        <p:spPr>
          <a:xfrm>
            <a:off x="138694" y="3925311"/>
            <a:ext cx="2949063" cy="91835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fr-BE" sz="2200" dirty="0">
              <a:solidFill>
                <a:schemeClr val="tx1">
                  <a:lumMod val="75000"/>
                  <a:lumOff val="25000"/>
                </a:schemeClr>
              </a:solidFill>
            </a:endParaRPr>
          </a:p>
        </p:txBody>
      </p:sp>
    </p:spTree>
    <p:extLst>
      <p:ext uri="{BB962C8B-B14F-4D97-AF65-F5344CB8AC3E}">
        <p14:creationId xmlns:p14="http://schemas.microsoft.com/office/powerpoint/2010/main" val="1669755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934456" y="-20904"/>
            <a:ext cx="7246126" cy="5180082"/>
          </a:xfrm>
          <a:prstGeom prst="rect">
            <a:avLst/>
          </a:prstGeom>
          <a:noFill/>
        </p:spPr>
      </p:pic>
      <p:sp>
        <p:nvSpPr>
          <p:cNvPr id="7" name="Sous-titre 2"/>
          <p:cNvSpPr txBox="1">
            <a:spLocks/>
          </p:cNvSpPr>
          <p:nvPr/>
        </p:nvSpPr>
        <p:spPr>
          <a:xfrm>
            <a:off x="246420" y="235080"/>
            <a:ext cx="3216246" cy="12598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BE" sz="2800" b="1" dirty="0">
                <a:solidFill>
                  <a:schemeClr val="tx1">
                    <a:lumMod val="75000"/>
                    <a:lumOff val="25000"/>
                  </a:schemeClr>
                </a:solidFill>
              </a:rPr>
              <a:t>Merci</a:t>
            </a:r>
            <a:endParaRPr lang="fr-BE" sz="2800" dirty="0">
              <a:solidFill>
                <a:schemeClr val="tx1">
                  <a:lumMod val="75000"/>
                  <a:lumOff val="25000"/>
                </a:schemeClr>
              </a:solidFill>
            </a:endParaRPr>
          </a:p>
        </p:txBody>
      </p:sp>
      <p:pic>
        <p:nvPicPr>
          <p:cNvPr id="8" name="Image 7" descr="FINE-EUROPE-maj_v1-blan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287" y="1700551"/>
            <a:ext cx="2029212" cy="1493500"/>
          </a:xfrm>
          <a:prstGeom prst="rect">
            <a:avLst/>
          </a:prstGeom>
        </p:spPr>
      </p:pic>
    </p:spTree>
    <p:extLst>
      <p:ext uri="{BB962C8B-B14F-4D97-AF65-F5344CB8AC3E}">
        <p14:creationId xmlns:p14="http://schemas.microsoft.com/office/powerpoint/2010/main" val="635604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096988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3932885" y="803278"/>
            <a:ext cx="7246126" cy="5180083"/>
          </a:xfrm>
          <a:prstGeom prst="rect">
            <a:avLst/>
          </a:prstGeom>
        </p:spPr>
      </p:pic>
      <p:sp>
        <p:nvSpPr>
          <p:cNvPr id="2" name="Titre 1"/>
          <p:cNvSpPr>
            <a:spLocks noGrp="1"/>
          </p:cNvSpPr>
          <p:nvPr>
            <p:ph type="title"/>
          </p:nvPr>
        </p:nvSpPr>
        <p:spPr/>
        <p:txBody>
          <a:bodyPr>
            <a:normAutofit/>
          </a:bodyPr>
          <a:lstStyle/>
          <a:p>
            <a:r>
              <a:rPr lang="en-US" dirty="0">
                <a:solidFill>
                  <a:schemeClr val="bg1">
                    <a:lumMod val="65000"/>
                  </a:schemeClr>
                </a:solidFill>
              </a:rPr>
              <a:t> </a:t>
            </a:r>
            <a:r>
              <a:rPr lang="en-US" dirty="0"/>
              <a:t>Who we are/ qui sommes nous ?</a:t>
            </a:r>
            <a:endParaRPr lang="fr-FR" dirty="0">
              <a:solidFill>
                <a:srgbClr val="1F579F"/>
              </a:solidFill>
            </a:endParaRPr>
          </a:p>
        </p:txBody>
      </p:sp>
      <p:sp>
        <p:nvSpPr>
          <p:cNvPr id="3" name="Espace réservé du contenu 2"/>
          <p:cNvSpPr>
            <a:spLocks noGrp="1"/>
          </p:cNvSpPr>
          <p:nvPr>
            <p:ph idx="1"/>
          </p:nvPr>
        </p:nvSpPr>
        <p:spPr>
          <a:xfrm>
            <a:off x="457200" y="1200151"/>
            <a:ext cx="9100268" cy="3693202"/>
          </a:xfrm>
        </p:spPr>
        <p:txBody>
          <a:bodyPr>
            <a:normAutofit/>
          </a:bodyPr>
          <a:lstStyle/>
          <a:p>
            <a:pPr marL="0" indent="0">
              <a:buNone/>
            </a:pPr>
            <a:r>
              <a:rPr lang="fr-FR" dirty="0"/>
              <a:t>Dr Isabelle Bayle </a:t>
            </a:r>
          </a:p>
          <a:p>
            <a:pPr marL="0" indent="0">
              <a:buNone/>
            </a:pPr>
            <a:endParaRPr lang="fr-FR" dirty="0"/>
          </a:p>
          <a:p>
            <a:pPr marL="0" indent="0">
              <a:buNone/>
            </a:pPr>
            <a:r>
              <a:rPr lang="fr-FR" dirty="0"/>
              <a:t>Dr Jane-Laure Danan</a:t>
            </a:r>
          </a:p>
        </p:txBody>
      </p:sp>
      <p:pic>
        <p:nvPicPr>
          <p:cNvPr id="4" name="Image 3"/>
          <p:cNvPicPr>
            <a:picLocks noChangeAspect="1"/>
          </p:cNvPicPr>
          <p:nvPr/>
        </p:nvPicPr>
        <p:blipFill>
          <a:blip r:embed="rId3"/>
          <a:stretch>
            <a:fillRect/>
          </a:stretch>
        </p:blipFill>
        <p:spPr>
          <a:xfrm>
            <a:off x="1944229" y="4195225"/>
            <a:ext cx="1329043" cy="755970"/>
          </a:xfrm>
          <a:prstGeom prst="rect">
            <a:avLst/>
          </a:prstGeom>
        </p:spPr>
      </p:pic>
      <p:pic>
        <p:nvPicPr>
          <p:cNvPr id="5" name="Image 4"/>
          <p:cNvPicPr>
            <a:picLocks noChangeAspect="1"/>
          </p:cNvPicPr>
          <p:nvPr/>
        </p:nvPicPr>
        <p:blipFill>
          <a:blip r:embed="rId4"/>
          <a:stretch>
            <a:fillRect/>
          </a:stretch>
        </p:blipFill>
        <p:spPr>
          <a:xfrm>
            <a:off x="3511798" y="4299436"/>
            <a:ext cx="1474240" cy="634267"/>
          </a:xfrm>
          <a:prstGeom prst="rect">
            <a:avLst/>
          </a:prstGeom>
        </p:spPr>
      </p:pic>
      <p:pic>
        <p:nvPicPr>
          <p:cNvPr id="6" name="Image 5"/>
          <p:cNvPicPr>
            <a:picLocks noChangeAspect="1"/>
          </p:cNvPicPr>
          <p:nvPr/>
        </p:nvPicPr>
        <p:blipFill>
          <a:blip r:embed="rId5"/>
          <a:stretch>
            <a:fillRect/>
          </a:stretch>
        </p:blipFill>
        <p:spPr>
          <a:xfrm>
            <a:off x="653184" y="4221380"/>
            <a:ext cx="896190" cy="646232"/>
          </a:xfrm>
          <a:prstGeom prst="rect">
            <a:avLst/>
          </a:prstGeom>
        </p:spPr>
      </p:pic>
      <p:pic>
        <p:nvPicPr>
          <p:cNvPr id="9" name="Image 8"/>
          <p:cNvPicPr>
            <a:picLocks noChangeAspect="1"/>
          </p:cNvPicPr>
          <p:nvPr/>
        </p:nvPicPr>
        <p:blipFill>
          <a:blip r:embed="rId6"/>
          <a:stretch>
            <a:fillRect/>
          </a:stretch>
        </p:blipFill>
        <p:spPr>
          <a:xfrm>
            <a:off x="7226932" y="1207986"/>
            <a:ext cx="2094205" cy="2900382"/>
          </a:xfrm>
          <a:prstGeom prst="rect">
            <a:avLst/>
          </a:prstGeom>
        </p:spPr>
      </p:pic>
      <p:pic>
        <p:nvPicPr>
          <p:cNvPr id="10" name="Image 9"/>
          <p:cNvPicPr>
            <a:picLocks noChangeAspect="1"/>
          </p:cNvPicPr>
          <p:nvPr/>
        </p:nvPicPr>
        <p:blipFill>
          <a:blip r:embed="rId7"/>
          <a:stretch>
            <a:fillRect/>
          </a:stretch>
        </p:blipFill>
        <p:spPr>
          <a:xfrm>
            <a:off x="3457133" y="1128067"/>
            <a:ext cx="1170533" cy="719390"/>
          </a:xfrm>
          <a:prstGeom prst="rect">
            <a:avLst/>
          </a:prstGeom>
        </p:spPr>
      </p:pic>
      <p:pic>
        <p:nvPicPr>
          <p:cNvPr id="11" name="Image 10"/>
          <p:cNvPicPr>
            <a:picLocks noChangeAspect="1"/>
          </p:cNvPicPr>
          <p:nvPr/>
        </p:nvPicPr>
        <p:blipFill>
          <a:blip r:embed="rId8"/>
          <a:stretch>
            <a:fillRect/>
          </a:stretch>
        </p:blipFill>
        <p:spPr>
          <a:xfrm>
            <a:off x="1598791" y="1802412"/>
            <a:ext cx="1548518" cy="409161"/>
          </a:xfrm>
          <a:prstGeom prst="rect">
            <a:avLst/>
          </a:prstGeom>
        </p:spPr>
      </p:pic>
    </p:spTree>
    <p:extLst>
      <p:ext uri="{BB962C8B-B14F-4D97-AF65-F5344CB8AC3E}">
        <p14:creationId xmlns:p14="http://schemas.microsoft.com/office/powerpoint/2010/main" val="4120139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3" name="Espace réservé du contenu 2"/>
          <p:cNvSpPr>
            <a:spLocks noGrp="1"/>
          </p:cNvSpPr>
          <p:nvPr>
            <p:ph idx="1"/>
          </p:nvPr>
        </p:nvSpPr>
        <p:spPr/>
        <p:txBody>
          <a:bodyPr/>
          <a:lstStyle/>
          <a:p>
            <a:pPr marL="514350" indent="-514350" algn="just">
              <a:buFont typeface="+mj-lt"/>
              <a:buAutoNum type="arabicPeriod"/>
            </a:pPr>
            <a:r>
              <a:rPr lang="fr-FR" sz="1800" dirty="0">
                <a:solidFill>
                  <a:srgbClr val="002060"/>
                </a:solidFill>
              </a:rPr>
              <a:t>Des besoins du terrain vers l’appareil de formation le dispositif PCC </a:t>
            </a:r>
          </a:p>
          <a:p>
            <a:pPr marL="514350" indent="-514350" algn="just">
              <a:buFont typeface="+mj-lt"/>
              <a:buAutoNum type="arabicPeriod"/>
            </a:pPr>
            <a:r>
              <a:rPr lang="fr-FR" sz="1800" dirty="0">
                <a:solidFill>
                  <a:srgbClr val="002060"/>
                </a:solidFill>
              </a:rPr>
              <a:t>De l’appareil de formation vers le déploiement des apprenants sur les terrains professionnels</a:t>
            </a:r>
          </a:p>
          <a:p>
            <a:pPr marL="0" indent="0" algn="just">
              <a:buNone/>
            </a:pPr>
            <a:endParaRPr lang="fr-FR" sz="1800" dirty="0">
              <a:solidFill>
                <a:srgbClr val="002060"/>
              </a:solidFill>
            </a:endParaRPr>
          </a:p>
          <a:p>
            <a:pPr marL="514350" indent="-514350" algn="just">
              <a:buFont typeface="+mj-lt"/>
              <a:buAutoNum type="arabicPeriod"/>
            </a:pPr>
            <a:r>
              <a:rPr lang="en-US" sz="1800" dirty="0">
                <a:solidFill>
                  <a:srgbClr val="002060"/>
                </a:solidFill>
              </a:rPr>
              <a:t>From the needs of the field to the training device “preventing the consequences of confinement” PCC</a:t>
            </a:r>
          </a:p>
          <a:p>
            <a:pPr marL="514350" indent="-514350" algn="just">
              <a:buFont typeface="+mj-lt"/>
              <a:buAutoNum type="arabicPeriod"/>
            </a:pPr>
            <a:r>
              <a:rPr lang="en-US" sz="1800" dirty="0">
                <a:solidFill>
                  <a:srgbClr val="002060"/>
                </a:solidFill>
              </a:rPr>
              <a:t>From the training system to the deployment of learners in the professional field</a:t>
            </a:r>
            <a:endParaRPr lang="fr-FR" sz="1800" dirty="0">
              <a:solidFill>
                <a:srgbClr val="002060"/>
              </a:solidFill>
            </a:endParaRPr>
          </a:p>
        </p:txBody>
      </p:sp>
    </p:spTree>
    <p:extLst>
      <p:ext uri="{BB962C8B-B14F-4D97-AF65-F5344CB8AC3E}">
        <p14:creationId xmlns:p14="http://schemas.microsoft.com/office/powerpoint/2010/main" val="3099427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6262" y="205979"/>
            <a:ext cx="7908896" cy="789998"/>
          </a:xfrm>
        </p:spPr>
        <p:txBody>
          <a:bodyPr/>
          <a:lstStyle/>
          <a:p>
            <a:r>
              <a:rPr lang="fr-FR" dirty="0"/>
              <a:t>LE CONTRAT LOCAL DE SANTE   </a:t>
            </a:r>
          </a:p>
        </p:txBody>
      </p:sp>
      <p:pic>
        <p:nvPicPr>
          <p:cNvPr id="7" name="Espace réservé du contenu 6"/>
          <p:cNvPicPr>
            <a:picLocks noGrp="1" noChangeAspect="1"/>
          </p:cNvPicPr>
          <p:nvPr>
            <p:ph sz="half" idx="1"/>
          </p:nvPr>
        </p:nvPicPr>
        <p:blipFill>
          <a:blip r:embed="rId2"/>
          <a:stretch>
            <a:fillRect/>
          </a:stretch>
        </p:blipFill>
        <p:spPr>
          <a:xfrm>
            <a:off x="189887" y="1152938"/>
            <a:ext cx="3255184" cy="2612419"/>
          </a:xfrm>
          <a:prstGeom prst="rect">
            <a:avLst/>
          </a:prstGeom>
        </p:spPr>
      </p:pic>
      <p:sp>
        <p:nvSpPr>
          <p:cNvPr id="6" name="Espace réservé du contenu 5"/>
          <p:cNvSpPr>
            <a:spLocks noGrp="1"/>
          </p:cNvSpPr>
          <p:nvPr>
            <p:ph sz="half" idx="2"/>
          </p:nvPr>
        </p:nvSpPr>
        <p:spPr>
          <a:xfrm>
            <a:off x="5035826" y="995977"/>
            <a:ext cx="3988904" cy="3576022"/>
          </a:xfrm>
        </p:spPr>
        <p:txBody>
          <a:bodyPr>
            <a:normAutofit fontScale="25000" lnSpcReduction="20000"/>
          </a:bodyPr>
          <a:lstStyle/>
          <a:p>
            <a:r>
              <a:rPr lang="fr-FR" sz="3700" dirty="0"/>
              <a:t>Formation de 200 étudiants  (150 dans le dispositif et 50 en stage ) par le DR  Eliane Abraham directeur de la PTA réseau Cuny .</a:t>
            </a:r>
          </a:p>
          <a:p>
            <a:r>
              <a:rPr lang="fr-FR" sz="3700" b="1" dirty="0">
                <a:solidFill>
                  <a:srgbClr val="FF0000"/>
                </a:solidFill>
              </a:rPr>
              <a:t>4 sessions de 1h30 en Visio </a:t>
            </a:r>
          </a:p>
          <a:p>
            <a:r>
              <a:rPr lang="fr-FR" sz="3700" dirty="0"/>
              <a:t>secret professionnel  /relation de soins / </a:t>
            </a:r>
            <a:r>
              <a:rPr lang="fr-FR" sz="3700" dirty="0" err="1"/>
              <a:t>brief</a:t>
            </a:r>
            <a:r>
              <a:rPr lang="fr-FR" sz="3700" dirty="0"/>
              <a:t> sur le questionnaire </a:t>
            </a:r>
          </a:p>
          <a:p>
            <a:r>
              <a:rPr lang="fr-FR" sz="3700" b="1" dirty="0">
                <a:solidFill>
                  <a:srgbClr val="FF0000"/>
                </a:solidFill>
              </a:rPr>
              <a:t>750 patients suivi de pendant 3 mois </a:t>
            </a:r>
            <a:r>
              <a:rPr lang="fr-FR" sz="3700" dirty="0"/>
              <a:t>puis relais pris par les bénévoles de la croix rouge et opa </a:t>
            </a:r>
          </a:p>
          <a:p>
            <a:r>
              <a:rPr lang="fr-FR" sz="3700" dirty="0"/>
              <a:t> des septembre le doyen de la faculté intègre cet enseignement dans le cursus des 2 ème année , 10 heures de théorie  et 20 de heures de stage</a:t>
            </a:r>
            <a:endParaRPr lang="fr-FR" sz="2200" dirty="0"/>
          </a:p>
          <a:p>
            <a:endParaRPr lang="fr-FR" sz="2200" dirty="0"/>
          </a:p>
          <a:p>
            <a:endParaRPr lang="fr-FR" sz="2200" dirty="0"/>
          </a:p>
          <a:p>
            <a:pPr marL="0" indent="0">
              <a:buNone/>
            </a:pPr>
            <a:endParaRPr lang="fr-FR" sz="1400" dirty="0"/>
          </a:p>
          <a:p>
            <a:r>
              <a:rPr lang="en-US" sz="2600" b="1" dirty="0">
                <a:solidFill>
                  <a:srgbClr val="0070C0"/>
                </a:solidFill>
              </a:rPr>
              <a:t> </a:t>
            </a:r>
            <a:r>
              <a:rPr lang="en-US" sz="4400" b="1" dirty="0">
                <a:solidFill>
                  <a:srgbClr val="0070C0"/>
                </a:solidFill>
              </a:rPr>
              <a:t>Training of 200 students (150 in the system and 50 in internship) by DR </a:t>
            </a:r>
            <a:r>
              <a:rPr lang="en-US" sz="4400" b="1" dirty="0" err="1">
                <a:solidFill>
                  <a:srgbClr val="0070C0"/>
                </a:solidFill>
              </a:rPr>
              <a:t>Eliane</a:t>
            </a:r>
            <a:r>
              <a:rPr lang="en-US" sz="4400" b="1" dirty="0">
                <a:solidFill>
                  <a:srgbClr val="0070C0"/>
                </a:solidFill>
              </a:rPr>
              <a:t> Abraham, director of the PTA </a:t>
            </a:r>
            <a:r>
              <a:rPr lang="en-US" sz="4400" b="1" dirty="0" err="1">
                <a:solidFill>
                  <a:srgbClr val="0070C0"/>
                </a:solidFill>
              </a:rPr>
              <a:t>Cuny</a:t>
            </a:r>
            <a:r>
              <a:rPr lang="en-US" sz="4400" b="1" dirty="0">
                <a:solidFill>
                  <a:srgbClr val="0070C0"/>
                </a:solidFill>
              </a:rPr>
              <a:t> network.</a:t>
            </a:r>
          </a:p>
          <a:p>
            <a:r>
              <a:rPr lang="en-US" sz="4400" b="1" dirty="0">
                <a:solidFill>
                  <a:srgbClr val="0070C0"/>
                </a:solidFill>
              </a:rPr>
              <a:t>4 sessions of 1h30 in Visio </a:t>
            </a:r>
          </a:p>
          <a:p>
            <a:r>
              <a:rPr lang="en-US" sz="4400" b="1" dirty="0">
                <a:solidFill>
                  <a:srgbClr val="0070C0"/>
                </a:solidFill>
              </a:rPr>
              <a:t>professional secrecy / care relationship / brief on the questionnaire </a:t>
            </a:r>
          </a:p>
          <a:p>
            <a:r>
              <a:rPr lang="en-US" sz="4400" b="1" dirty="0">
                <a:solidFill>
                  <a:srgbClr val="0070C0"/>
                </a:solidFill>
              </a:rPr>
              <a:t>750 patients followed for 3 months and then relayed by Red Cross volunteers and </a:t>
            </a:r>
            <a:r>
              <a:rPr lang="en-US" sz="4400" b="1" dirty="0" err="1">
                <a:solidFill>
                  <a:srgbClr val="0070C0"/>
                </a:solidFill>
              </a:rPr>
              <a:t>opa</a:t>
            </a:r>
            <a:r>
              <a:rPr lang="en-US" sz="4400" b="1" dirty="0">
                <a:solidFill>
                  <a:srgbClr val="0070C0"/>
                </a:solidFill>
              </a:rPr>
              <a:t> </a:t>
            </a:r>
          </a:p>
          <a:p>
            <a:r>
              <a:rPr lang="en-US" sz="4400" b="1" dirty="0">
                <a:solidFill>
                  <a:srgbClr val="0070C0"/>
                </a:solidFill>
              </a:rPr>
              <a:t> From September the Dean of the Faculty integrates this teaching </a:t>
            </a:r>
            <a:r>
              <a:rPr lang="en-US" sz="2600" b="1" dirty="0">
                <a:solidFill>
                  <a:srgbClr val="0070C0"/>
                </a:solidFill>
              </a:rPr>
              <a:t>into the curriculum of the second year, 10 hours of theory and 20 hours of internship</a:t>
            </a:r>
            <a:endParaRPr lang="fr-FR" sz="2600" b="1" dirty="0">
              <a:solidFill>
                <a:srgbClr val="0070C0"/>
              </a:solidFill>
            </a:endParaRPr>
          </a:p>
          <a:p>
            <a:endParaRPr lang="fr-FR" sz="1400" dirty="0"/>
          </a:p>
          <a:p>
            <a:endParaRPr lang="fr-FR" sz="1400" dirty="0"/>
          </a:p>
          <a:p>
            <a:pPr marL="0" indent="0">
              <a:buNone/>
            </a:pPr>
            <a:endParaRPr lang="fr-FR" sz="1200" dirty="0"/>
          </a:p>
          <a:p>
            <a:pPr marL="0" indent="0">
              <a:buNone/>
            </a:pPr>
            <a:endParaRPr lang="fr-FR" sz="1200" dirty="0"/>
          </a:p>
          <a:p>
            <a:pPr marL="0" indent="0">
              <a:buNone/>
            </a:pPr>
            <a:endParaRPr lang="fr-FR" sz="2600" dirty="0"/>
          </a:p>
          <a:p>
            <a:pPr marL="0" indent="0">
              <a:buNone/>
            </a:pPr>
            <a:r>
              <a:rPr lang="fr-FR" sz="2600" dirty="0"/>
              <a:t>            Le must !  création  d’un dispositif d’auto apprentissage et d’entre -aide </a:t>
            </a:r>
          </a:p>
          <a:p>
            <a:pPr marL="0" indent="0">
              <a:buNone/>
            </a:pPr>
            <a:r>
              <a:rPr lang="fr-FR" sz="2600" dirty="0"/>
              <a:t>          1oo euros chèque vacances et un coup de pouce rentrée de  100 euros ,</a:t>
            </a:r>
          </a:p>
          <a:p>
            <a:pPr marL="0" indent="0">
              <a:buNone/>
            </a:pPr>
            <a:endParaRPr lang="fr-FR" sz="1400" dirty="0"/>
          </a:p>
        </p:txBody>
      </p:sp>
      <p:sp>
        <p:nvSpPr>
          <p:cNvPr id="8" name="Flèche gauche 7"/>
          <p:cNvSpPr/>
          <p:nvPr/>
        </p:nvSpPr>
        <p:spPr>
          <a:xfrm flipH="1" flipV="1">
            <a:off x="2583016" y="2938669"/>
            <a:ext cx="862055" cy="218661"/>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3"/>
          <a:stretch>
            <a:fillRect/>
          </a:stretch>
        </p:blipFill>
        <p:spPr>
          <a:xfrm>
            <a:off x="224300" y="3746714"/>
            <a:ext cx="1358471" cy="1146988"/>
          </a:xfrm>
          <a:prstGeom prst="rect">
            <a:avLst/>
          </a:prstGeom>
        </p:spPr>
      </p:pic>
      <p:sp>
        <p:nvSpPr>
          <p:cNvPr id="10" name="Rectangle 9"/>
          <p:cNvSpPr/>
          <p:nvPr/>
        </p:nvSpPr>
        <p:spPr>
          <a:xfrm>
            <a:off x="3379305" y="995977"/>
            <a:ext cx="1656522" cy="3139321"/>
          </a:xfrm>
          <a:prstGeom prst="rect">
            <a:avLst/>
          </a:prstGeom>
        </p:spPr>
        <p:txBody>
          <a:bodyPr wrap="square">
            <a:spAutoFit/>
          </a:bodyPr>
          <a:lstStyle/>
          <a:p>
            <a:r>
              <a:rPr lang="fr-FR" sz="1100" dirty="0"/>
              <a:t>Circuit coordonné d’alerte et de partage d’informations utiles en fonction des missions et compétences de chacun</a:t>
            </a:r>
          </a:p>
          <a:p>
            <a:r>
              <a:rPr lang="en-US" sz="1100" b="1" dirty="0">
                <a:solidFill>
                  <a:srgbClr val="0070C0"/>
                </a:solidFill>
              </a:rPr>
              <a:t>Coordinated alert and information sharing circuit based on each individual's missions and skills</a:t>
            </a:r>
            <a:endParaRPr lang="fr-FR" sz="1100" b="1" dirty="0">
              <a:solidFill>
                <a:srgbClr val="0070C0"/>
              </a:solidFill>
            </a:endParaRPr>
          </a:p>
          <a:p>
            <a:endParaRPr lang="fr-FR" sz="1100" dirty="0"/>
          </a:p>
          <a:p>
            <a:r>
              <a:rPr lang="fr-FR" sz="1100" dirty="0"/>
              <a:t>Centré sur la personne et son entourage </a:t>
            </a:r>
          </a:p>
          <a:p>
            <a:r>
              <a:rPr lang="en-US" sz="1100" b="1" dirty="0">
                <a:solidFill>
                  <a:srgbClr val="0070C0"/>
                </a:solidFill>
              </a:rPr>
              <a:t>Focused on the person and his or her relatives family or  caregivers  </a:t>
            </a:r>
          </a:p>
          <a:p>
            <a:endParaRPr lang="en-US" sz="1100" b="1" dirty="0">
              <a:solidFill>
                <a:srgbClr val="0070C0"/>
              </a:solidFill>
            </a:endParaRPr>
          </a:p>
          <a:p>
            <a:endParaRPr lang="fr-FR" sz="1100" b="1" dirty="0">
              <a:solidFill>
                <a:srgbClr val="0070C0"/>
              </a:solidFill>
            </a:endParaRPr>
          </a:p>
        </p:txBody>
      </p:sp>
      <p:sp>
        <p:nvSpPr>
          <p:cNvPr id="11" name="Triangle isocèle 10"/>
          <p:cNvSpPr/>
          <p:nvPr/>
        </p:nvSpPr>
        <p:spPr>
          <a:xfrm>
            <a:off x="6499679" y="3856242"/>
            <a:ext cx="358834" cy="213066"/>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4"/>
          <a:stretch>
            <a:fillRect/>
          </a:stretch>
        </p:blipFill>
        <p:spPr>
          <a:xfrm>
            <a:off x="1685000" y="4351508"/>
            <a:ext cx="1329043" cy="755970"/>
          </a:xfrm>
          <a:prstGeom prst="rect">
            <a:avLst/>
          </a:prstGeom>
        </p:spPr>
      </p:pic>
      <p:pic>
        <p:nvPicPr>
          <p:cNvPr id="3" name="Image 2"/>
          <p:cNvPicPr>
            <a:picLocks noChangeAspect="1"/>
          </p:cNvPicPr>
          <p:nvPr/>
        </p:nvPicPr>
        <p:blipFill>
          <a:blip r:embed="rId5"/>
          <a:stretch>
            <a:fillRect/>
          </a:stretch>
        </p:blipFill>
        <p:spPr>
          <a:xfrm>
            <a:off x="3279794" y="4733728"/>
            <a:ext cx="823079" cy="269325"/>
          </a:xfrm>
          <a:prstGeom prst="rect">
            <a:avLst/>
          </a:prstGeom>
        </p:spPr>
      </p:pic>
      <p:pic>
        <p:nvPicPr>
          <p:cNvPr id="12" name="Image 11"/>
          <p:cNvPicPr>
            <a:picLocks noChangeAspect="1"/>
          </p:cNvPicPr>
          <p:nvPr/>
        </p:nvPicPr>
        <p:blipFill>
          <a:blip r:embed="rId6"/>
          <a:stretch>
            <a:fillRect/>
          </a:stretch>
        </p:blipFill>
        <p:spPr>
          <a:xfrm>
            <a:off x="4267560" y="4260061"/>
            <a:ext cx="847417" cy="847417"/>
          </a:xfrm>
          <a:prstGeom prst="rect">
            <a:avLst/>
          </a:prstGeom>
        </p:spPr>
      </p:pic>
    </p:spTree>
    <p:extLst>
      <p:ext uri="{BB962C8B-B14F-4D97-AF65-F5344CB8AC3E}">
        <p14:creationId xmlns:p14="http://schemas.microsoft.com/office/powerpoint/2010/main" val="3094595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1600" dirty="0">
                <a:solidFill>
                  <a:srgbClr val="002060"/>
                </a:solidFill>
              </a:rPr>
              <a:t>Des besoins du terrain vers l’appareil de formation le dispositif PCC </a:t>
            </a:r>
          </a:p>
        </p:txBody>
      </p:sp>
      <p:sp>
        <p:nvSpPr>
          <p:cNvPr id="3" name="Espace réservé du contenu 2"/>
          <p:cNvSpPr>
            <a:spLocks noGrp="1"/>
          </p:cNvSpPr>
          <p:nvPr>
            <p:ph idx="1"/>
          </p:nvPr>
        </p:nvSpPr>
        <p:spPr>
          <a:xfrm>
            <a:off x="3312373" y="66368"/>
            <a:ext cx="5735762" cy="4984955"/>
          </a:xfrm>
        </p:spPr>
        <p:txBody>
          <a:bodyPr>
            <a:normAutofit fontScale="62500" lnSpcReduction="20000"/>
          </a:bodyPr>
          <a:lstStyle/>
          <a:p>
            <a:pPr algn="just"/>
            <a:r>
              <a:rPr lang="fr-FR" sz="1500" dirty="0">
                <a:latin typeface="+mj-lt"/>
              </a:rPr>
              <a:t>Depuis le début de la crise du coronavirus Covid-19, les </a:t>
            </a:r>
            <a:r>
              <a:rPr lang="fr-FR" sz="1500" b="1" dirty="0">
                <a:latin typeface="+mj-lt"/>
              </a:rPr>
              <a:t>pouvoirs publics</a:t>
            </a:r>
            <a:r>
              <a:rPr lang="fr-FR" sz="1500" dirty="0">
                <a:latin typeface="+mj-lt"/>
              </a:rPr>
              <a:t>, dans leur ensemble, courent après les événements, faute d’avoir</a:t>
            </a:r>
            <a:r>
              <a:rPr lang="fr-FR" sz="1500" b="1" dirty="0">
                <a:latin typeface="+mj-lt"/>
              </a:rPr>
              <a:t> la capacité de suffisamment les anticiper.</a:t>
            </a:r>
          </a:p>
          <a:p>
            <a:pPr algn="just"/>
            <a:r>
              <a:rPr lang="fr-FR" sz="1500" dirty="0">
                <a:latin typeface="+mj-lt"/>
              </a:rPr>
              <a:t>Le concours des collectivités territoriales semble indispensable, ne serait-ce que dans un rôle de médiation et d’explication à l’égard des populations, en particulier les personnes qui ont le plus besoin </a:t>
            </a:r>
            <a:r>
              <a:rPr lang="fr-FR" sz="1500" b="1" dirty="0">
                <a:latin typeface="+mj-lt"/>
              </a:rPr>
              <a:t>d’une approche humaine et personnalisée de la gestion de la crise</a:t>
            </a:r>
          </a:p>
          <a:p>
            <a:pPr algn="just"/>
            <a:r>
              <a:rPr lang="fr-FR" sz="1500" dirty="0">
                <a:latin typeface="+mj-lt"/>
              </a:rPr>
              <a:t>C’est dans ce  contexte et en plein confinement qu’a été conçue l’expérience </a:t>
            </a:r>
            <a:r>
              <a:rPr lang="fr-FR" sz="1500" b="1" dirty="0">
                <a:solidFill>
                  <a:srgbClr val="002060"/>
                </a:solidFill>
                <a:latin typeface="+mj-lt"/>
              </a:rPr>
              <a:t>« </a:t>
            </a:r>
            <a:r>
              <a:rPr lang="fr-FR" sz="1500" dirty="0">
                <a:latin typeface="+mj-lt"/>
              </a:rPr>
              <a:t>Prévention conséquences confinement »</a:t>
            </a:r>
            <a:endParaRPr lang="fr-FR" sz="1500" b="1" dirty="0">
              <a:solidFill>
                <a:srgbClr val="002060"/>
              </a:solidFill>
              <a:latin typeface="+mj-lt"/>
            </a:endParaRPr>
          </a:p>
          <a:p>
            <a:pPr algn="just"/>
            <a:r>
              <a:rPr lang="fr-FR" sz="1500" dirty="0">
                <a:latin typeface="+mj-lt"/>
              </a:rPr>
              <a:t>L’idée était  de ne pas prendre de retard en cas de nécessité d’intervention, et de se compléter pour pouvoir être disponible pour le plus grand nombre et qu’il n’y ait pas d’oubliés sur notre territoire métropolitain </a:t>
            </a:r>
          </a:p>
          <a:p>
            <a:pPr algn="just"/>
            <a:r>
              <a:rPr lang="fr-FR" sz="1500" b="1" dirty="0">
                <a:latin typeface="+mj-lt"/>
              </a:rPr>
              <a:t>Ce projet a eu un double impact. Tout d’abord, il a été en mesure de prévenir de nombreux problèmes de santé dans cette population fragile avec une utilisation optimale du système de soins de santé médicale.</a:t>
            </a:r>
          </a:p>
          <a:p>
            <a:pPr algn="just"/>
            <a:r>
              <a:rPr lang="fr-FR" sz="1500" b="1" dirty="0">
                <a:latin typeface="+mj-lt"/>
              </a:rPr>
              <a:t>Deuxièmement, il a permis aux étudiants en médecine de premier cycle d’effectuer leur première expérience en tant que membre responsable du système de soins de santé.</a:t>
            </a:r>
          </a:p>
          <a:p>
            <a:pPr algn="just"/>
            <a:r>
              <a:rPr lang="fr-FR" sz="1500" b="1" dirty="0">
                <a:latin typeface="+mj-lt"/>
              </a:rPr>
              <a:t> En plus de fournir un service précieux, crucial en cette période COVID, ils ont montré leur esprit de collaboration et amélioré leurs compétences médicales d’une manière complètement nouvelle et innovante</a:t>
            </a:r>
          </a:p>
          <a:p>
            <a:pPr marL="0" indent="0" algn="just">
              <a:buNone/>
            </a:pPr>
            <a:endParaRPr lang="fr-FR" sz="1500" dirty="0">
              <a:latin typeface="+mj-lt"/>
            </a:endParaRPr>
          </a:p>
          <a:p>
            <a:pPr marL="0" indent="0" algn="just">
              <a:buNone/>
            </a:pPr>
            <a:endParaRPr lang="fr-FR" sz="1600" b="1" dirty="0"/>
          </a:p>
          <a:p>
            <a:pPr algn="just"/>
            <a:r>
              <a:rPr lang="en-US" sz="1600" b="1" dirty="0">
                <a:solidFill>
                  <a:srgbClr val="002060"/>
                </a:solidFill>
              </a:rPr>
              <a:t>Since the start of the Covid-19 coronavirus crisis, it has been clear that the public authorities, as a whole, have been chasing after events because they have not been able to anticipate them sufficiently.</a:t>
            </a:r>
          </a:p>
          <a:p>
            <a:pPr algn="just"/>
            <a:r>
              <a:rPr lang="en-US" sz="1600" b="1" dirty="0">
                <a:solidFill>
                  <a:srgbClr val="002060"/>
                </a:solidFill>
              </a:rPr>
              <a:t>The assistance of local and regional authorities seems indispensable,  only in a role of mediation and explanation towards the population, especially those who are most in need of a human and </a:t>
            </a:r>
            <a:r>
              <a:rPr lang="en-US" sz="1600" b="1" dirty="0" err="1">
                <a:solidFill>
                  <a:srgbClr val="002060"/>
                </a:solidFill>
              </a:rPr>
              <a:t>personalised</a:t>
            </a:r>
            <a:r>
              <a:rPr lang="en-US" sz="1600" b="1" dirty="0">
                <a:solidFill>
                  <a:srgbClr val="002060"/>
                </a:solidFill>
              </a:rPr>
              <a:t> approach to crisis management.</a:t>
            </a:r>
          </a:p>
          <a:p>
            <a:pPr algn="just"/>
            <a:r>
              <a:rPr lang="en-US" sz="1600" b="1" dirty="0">
                <a:solidFill>
                  <a:srgbClr val="002060"/>
                </a:solidFill>
              </a:rPr>
              <a:t>It is in its context and in full confinement that the "Prevention consequences confinement" experiment was designed.</a:t>
            </a:r>
          </a:p>
          <a:p>
            <a:pPr algn="just"/>
            <a:r>
              <a:rPr lang="en-US" sz="1600" b="1" dirty="0">
                <a:solidFill>
                  <a:srgbClr val="002060"/>
                </a:solidFill>
              </a:rPr>
              <a:t>The idea was not to fall behind when intervention was needed, and to complement each other so that we could be available to as many people as possible and so that no one would be forgotten in our metropolitan area </a:t>
            </a:r>
            <a:endParaRPr lang="fr-FR" sz="1600" b="1" dirty="0">
              <a:solidFill>
                <a:srgbClr val="002060"/>
              </a:solidFill>
            </a:endParaRPr>
          </a:p>
          <a:p>
            <a:pPr algn="just"/>
            <a:r>
              <a:rPr lang="en-US" sz="1600" b="1" dirty="0">
                <a:solidFill>
                  <a:srgbClr val="002060"/>
                </a:solidFill>
              </a:rPr>
              <a:t>This project had a double impact. First, it was able to prevent many health issues in this fragile population with an optimal use of the medical health care system. Second, it enabled the undergraduate medical students to perform their first experience as a responsible member of the healthcare system. In addition to provide a valuable service, crucial in this COVID period, they showed their collaborative spirit and enhanced their medical skills in a completely new and innovative manner</a:t>
            </a:r>
            <a:endParaRPr lang="fr-FR" sz="1600" b="1" dirty="0">
              <a:solidFill>
                <a:srgbClr val="002060"/>
              </a:solidFill>
            </a:endParaRPr>
          </a:p>
        </p:txBody>
      </p:sp>
      <p:sp>
        <p:nvSpPr>
          <p:cNvPr id="4" name="Espace réservé du texte 3"/>
          <p:cNvSpPr>
            <a:spLocks noGrp="1"/>
          </p:cNvSpPr>
          <p:nvPr>
            <p:ph type="body" sz="half" idx="2"/>
          </p:nvPr>
        </p:nvSpPr>
        <p:spPr>
          <a:xfrm>
            <a:off x="457201" y="1076326"/>
            <a:ext cx="3104534" cy="3747465"/>
          </a:xfrm>
        </p:spPr>
        <p:txBody>
          <a:bodyPr>
            <a:normAutofit/>
          </a:bodyPr>
          <a:lstStyle/>
          <a:p>
            <a:r>
              <a:rPr lang="fr-FR" sz="1200" dirty="0">
                <a:solidFill>
                  <a:srgbClr val="FF0000"/>
                </a:solidFill>
              </a:rPr>
              <a:t>Covid-19</a:t>
            </a:r>
          </a:p>
          <a:p>
            <a:r>
              <a:rPr lang="fr-FR" sz="1200" dirty="0">
                <a:solidFill>
                  <a:srgbClr val="FF0000"/>
                </a:solidFill>
              </a:rPr>
              <a:t>Point de situation</a:t>
            </a:r>
          </a:p>
          <a:p>
            <a:r>
              <a:rPr lang="fr-FR" sz="1100" dirty="0">
                <a:solidFill>
                  <a:srgbClr val="0070C0"/>
                </a:solidFill>
              </a:rPr>
              <a:t>LE VIRUS TOUCHE PARTICULIÈREMENT</a:t>
            </a:r>
          </a:p>
          <a:p>
            <a:r>
              <a:rPr lang="fr-FR" sz="1100" dirty="0">
                <a:solidFill>
                  <a:srgbClr val="0070C0"/>
                </a:solidFill>
              </a:rPr>
              <a:t>LES PLUS FRAGILES </a:t>
            </a:r>
            <a:endParaRPr lang="fr-FR" sz="1100" dirty="0"/>
          </a:p>
          <a:p>
            <a:r>
              <a:rPr lang="fr-FR" sz="1100" dirty="0">
                <a:solidFill>
                  <a:srgbClr val="FF0000"/>
                </a:solidFill>
              </a:rPr>
              <a:t>+ 60 ans</a:t>
            </a:r>
          </a:p>
          <a:p>
            <a:r>
              <a:rPr lang="fr-FR" sz="1100" dirty="0"/>
              <a:t>représentent 96% des décès</a:t>
            </a:r>
          </a:p>
          <a:p>
            <a:r>
              <a:rPr lang="fr-FR" sz="1100" dirty="0">
                <a:solidFill>
                  <a:srgbClr val="FF0000"/>
                </a:solidFill>
              </a:rPr>
              <a:t>+ 70 ans</a:t>
            </a:r>
          </a:p>
          <a:p>
            <a:r>
              <a:rPr lang="fr-FR" sz="1100" dirty="0"/>
              <a:t>représentent 86% des décès</a:t>
            </a:r>
          </a:p>
          <a:p>
            <a:r>
              <a:rPr lang="fr-FR" sz="1100" dirty="0">
                <a:solidFill>
                  <a:srgbClr val="FF0000"/>
                </a:solidFill>
              </a:rPr>
              <a:t>+ 80 ans</a:t>
            </a:r>
          </a:p>
          <a:p>
            <a:r>
              <a:rPr lang="fr-FR" sz="1100" dirty="0"/>
              <a:t>représentent 62% des décès</a:t>
            </a:r>
          </a:p>
        </p:txBody>
      </p:sp>
      <p:pic>
        <p:nvPicPr>
          <p:cNvPr id="6" name="Image 5"/>
          <p:cNvPicPr>
            <a:picLocks noChangeAspect="1"/>
          </p:cNvPicPr>
          <p:nvPr/>
        </p:nvPicPr>
        <p:blipFill>
          <a:blip r:embed="rId2"/>
          <a:stretch>
            <a:fillRect/>
          </a:stretch>
        </p:blipFill>
        <p:spPr>
          <a:xfrm>
            <a:off x="504287" y="3356882"/>
            <a:ext cx="1457070" cy="1371719"/>
          </a:xfrm>
          <a:prstGeom prst="rect">
            <a:avLst/>
          </a:prstGeom>
        </p:spPr>
      </p:pic>
      <p:sp>
        <p:nvSpPr>
          <p:cNvPr id="7" name="Flèche gauche 6"/>
          <p:cNvSpPr/>
          <p:nvPr/>
        </p:nvSpPr>
        <p:spPr>
          <a:xfrm>
            <a:off x="1855304" y="3514675"/>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957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148785" y="200816"/>
            <a:ext cx="2726017" cy="454740"/>
          </a:xfrm>
          <a:prstGeom prst="rect">
            <a:avLst/>
          </a:prstGeom>
          <a:noFill/>
          <a:ln w="28575">
            <a:noFill/>
          </a:ln>
        </p:spPr>
        <p:txBody>
          <a:bodyPr wrap="square" rtlCol="0">
            <a:spAutoFit/>
          </a:bodyPr>
          <a:lstStyle/>
          <a:p>
            <a:pPr algn="ctr"/>
            <a:r>
              <a:rPr lang="en-US" sz="785" b="1" dirty="0"/>
              <a:t>Telehealth prevention action by medical students for community dwelling older adults during covid19 confinement</a:t>
            </a:r>
          </a:p>
        </p:txBody>
      </p:sp>
      <p:sp>
        <p:nvSpPr>
          <p:cNvPr id="5" name="ZoneTexte 4"/>
          <p:cNvSpPr txBox="1"/>
          <p:nvPr/>
        </p:nvSpPr>
        <p:spPr>
          <a:xfrm>
            <a:off x="4849243" y="474977"/>
            <a:ext cx="1351428" cy="312008"/>
          </a:xfrm>
          <a:prstGeom prst="rect">
            <a:avLst/>
          </a:prstGeom>
          <a:noFill/>
        </p:spPr>
        <p:txBody>
          <a:bodyPr wrap="square" rtlCol="0">
            <a:spAutoFit/>
          </a:bodyPr>
          <a:lstStyle/>
          <a:p>
            <a:pPr algn="ctr"/>
            <a:r>
              <a:rPr lang="en-GB" sz="450" dirty="0"/>
              <a:t>Abraham Eliane, Gambier Nicolas, Orsini Françoise, Abraham Aurélie, Besozzi </a:t>
            </a:r>
            <a:r>
              <a:rPr lang="en-GB" sz="450" dirty="0" err="1"/>
              <a:t>Anaïck</a:t>
            </a:r>
            <a:r>
              <a:rPr lang="en-GB" sz="450" dirty="0"/>
              <a:t>, Tyvaert Louise, Braun Marc, Joly Laure</a:t>
            </a:r>
          </a:p>
        </p:txBody>
      </p:sp>
      <p:grpSp>
        <p:nvGrpSpPr>
          <p:cNvPr id="81" name="Groupe 80"/>
          <p:cNvGrpSpPr/>
          <p:nvPr/>
        </p:nvGrpSpPr>
        <p:grpSpPr>
          <a:xfrm>
            <a:off x="2928321" y="603843"/>
            <a:ext cx="3248932" cy="613506"/>
            <a:chOff x="720280" y="8618321"/>
            <a:chExt cx="27651072" cy="8021051"/>
          </a:xfrm>
        </p:grpSpPr>
        <p:sp>
          <p:nvSpPr>
            <p:cNvPr id="18" name="Rectangle à coins arrondis 17"/>
            <p:cNvSpPr/>
            <p:nvPr/>
          </p:nvSpPr>
          <p:spPr>
            <a:xfrm>
              <a:off x="720280" y="10369452"/>
              <a:ext cx="27651072" cy="626992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214"/>
            </a:p>
          </p:txBody>
        </p:sp>
        <p:sp>
          <p:nvSpPr>
            <p:cNvPr id="61" name="ZoneTexte 60"/>
            <p:cNvSpPr txBox="1"/>
            <p:nvPr/>
          </p:nvSpPr>
          <p:spPr>
            <a:xfrm>
              <a:off x="2426580" y="8618321"/>
              <a:ext cx="5490865" cy="2500700"/>
            </a:xfrm>
            <a:prstGeom prst="rect">
              <a:avLst/>
            </a:prstGeom>
            <a:solidFill>
              <a:schemeClr val="accent6">
                <a:lumMod val="20000"/>
                <a:lumOff val="80000"/>
              </a:schemeClr>
            </a:solidFill>
            <a:ln>
              <a:solidFill>
                <a:srgbClr val="FFC000"/>
              </a:solidFill>
            </a:ln>
          </p:spPr>
          <p:txBody>
            <a:bodyPr wrap="square" rtlCol="0">
              <a:spAutoFit/>
            </a:bodyPr>
            <a:lstStyle/>
            <a:p>
              <a:pPr algn="ctr"/>
              <a:r>
                <a:rPr lang="fr-FR" sz="643" dirty="0"/>
                <a:t>Introduction</a:t>
              </a:r>
            </a:p>
          </p:txBody>
        </p:sp>
      </p:grpSp>
      <p:grpSp>
        <p:nvGrpSpPr>
          <p:cNvPr id="70" name="Groupe 69"/>
          <p:cNvGrpSpPr/>
          <p:nvPr/>
        </p:nvGrpSpPr>
        <p:grpSpPr>
          <a:xfrm>
            <a:off x="2928320" y="1267390"/>
            <a:ext cx="3248932" cy="2022209"/>
            <a:chOff x="18506256" y="17332326"/>
            <a:chExt cx="9892709" cy="12811356"/>
          </a:xfrm>
        </p:grpSpPr>
        <p:sp>
          <p:nvSpPr>
            <p:cNvPr id="19" name="ZoneTexte 18"/>
            <p:cNvSpPr txBox="1"/>
            <p:nvPr/>
          </p:nvSpPr>
          <p:spPr>
            <a:xfrm>
              <a:off x="18749892" y="17992904"/>
              <a:ext cx="9649073" cy="1048864"/>
            </a:xfrm>
            <a:prstGeom prst="rect">
              <a:avLst/>
            </a:prstGeom>
            <a:noFill/>
          </p:spPr>
          <p:txBody>
            <a:bodyPr wrap="square" rtlCol="0">
              <a:spAutoFit/>
            </a:bodyPr>
            <a:lstStyle/>
            <a:p>
              <a:pPr marL="68009" indent="-68009">
                <a:buFont typeface="Arial" panose="020B0604020202020204" pitchFamily="34" charset="0"/>
                <a:buChar char="•"/>
              </a:pPr>
              <a:endParaRPr lang="en-GB" sz="476" dirty="0"/>
            </a:p>
          </p:txBody>
        </p:sp>
        <p:sp>
          <p:nvSpPr>
            <p:cNvPr id="68" name="Rectangle à coins arrondis 67"/>
            <p:cNvSpPr/>
            <p:nvPr/>
          </p:nvSpPr>
          <p:spPr>
            <a:xfrm>
              <a:off x="18506256" y="17642257"/>
              <a:ext cx="9865096" cy="12501425"/>
            </a:xfrm>
            <a:prstGeom prst="roundRect">
              <a:avLst>
                <a:gd name="adj" fmla="val 4884"/>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214"/>
            </a:p>
          </p:txBody>
        </p:sp>
        <p:sp>
          <p:nvSpPr>
            <p:cNvPr id="69" name="ZoneTexte 68"/>
            <p:cNvSpPr txBox="1"/>
            <p:nvPr/>
          </p:nvSpPr>
          <p:spPr>
            <a:xfrm>
              <a:off x="19100373" y="17332326"/>
              <a:ext cx="1571229" cy="1211764"/>
            </a:xfrm>
            <a:prstGeom prst="rect">
              <a:avLst/>
            </a:prstGeom>
            <a:solidFill>
              <a:schemeClr val="accent6">
                <a:lumMod val="20000"/>
                <a:lumOff val="80000"/>
              </a:schemeClr>
            </a:solidFill>
            <a:ln>
              <a:solidFill>
                <a:srgbClr val="FFC000"/>
              </a:solidFill>
            </a:ln>
          </p:spPr>
          <p:txBody>
            <a:bodyPr wrap="square" rtlCol="0">
              <a:spAutoFit/>
            </a:bodyPr>
            <a:lstStyle/>
            <a:p>
              <a:pPr algn="ctr"/>
              <a:r>
                <a:rPr lang="en-GB" sz="643" dirty="0"/>
                <a:t>Methods</a:t>
              </a:r>
            </a:p>
          </p:txBody>
        </p:sp>
      </p:grpSp>
      <p:pic>
        <p:nvPicPr>
          <p:cNvPr id="82" name="Imag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298" y="42550"/>
            <a:ext cx="660158" cy="231055"/>
          </a:xfrm>
          <a:prstGeom prst="rect">
            <a:avLst/>
          </a:prstGeom>
        </p:spPr>
      </p:pic>
      <p:grpSp>
        <p:nvGrpSpPr>
          <p:cNvPr id="80" name="Groupe 79"/>
          <p:cNvGrpSpPr/>
          <p:nvPr/>
        </p:nvGrpSpPr>
        <p:grpSpPr>
          <a:xfrm>
            <a:off x="2927823" y="3348022"/>
            <a:ext cx="3240360" cy="1058819"/>
            <a:chOff x="432248" y="16662741"/>
            <a:chExt cx="17137904" cy="12080405"/>
          </a:xfrm>
        </p:grpSpPr>
        <p:sp>
          <p:nvSpPr>
            <p:cNvPr id="44" name="Rectangle à coins arrondis 43"/>
            <p:cNvSpPr/>
            <p:nvPr/>
          </p:nvSpPr>
          <p:spPr>
            <a:xfrm>
              <a:off x="432248" y="17437890"/>
              <a:ext cx="17137904" cy="11305256"/>
            </a:xfrm>
            <a:prstGeom prst="roundRect">
              <a:avLst>
                <a:gd name="adj" fmla="val 6283"/>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214"/>
            </a:p>
          </p:txBody>
        </p:sp>
        <p:sp>
          <p:nvSpPr>
            <p:cNvPr id="60" name="ZoneTexte 59"/>
            <p:cNvSpPr txBox="1"/>
            <p:nvPr/>
          </p:nvSpPr>
          <p:spPr>
            <a:xfrm>
              <a:off x="1409296" y="16662741"/>
              <a:ext cx="2758875" cy="2182272"/>
            </a:xfrm>
            <a:prstGeom prst="rect">
              <a:avLst/>
            </a:prstGeom>
            <a:solidFill>
              <a:schemeClr val="accent6">
                <a:lumMod val="20000"/>
                <a:lumOff val="80000"/>
              </a:schemeClr>
            </a:solidFill>
            <a:ln>
              <a:solidFill>
                <a:srgbClr val="FFC000"/>
              </a:solidFill>
            </a:ln>
          </p:spPr>
          <p:txBody>
            <a:bodyPr wrap="square" rtlCol="0">
              <a:spAutoFit/>
            </a:bodyPr>
            <a:lstStyle/>
            <a:p>
              <a:pPr algn="ctr"/>
              <a:r>
                <a:rPr lang="en-GB" sz="643" dirty="0"/>
                <a:t>Results</a:t>
              </a:r>
            </a:p>
          </p:txBody>
        </p:sp>
      </p:grpSp>
      <p:sp>
        <p:nvSpPr>
          <p:cNvPr id="8" name="ZoneTexte 7"/>
          <p:cNvSpPr txBox="1"/>
          <p:nvPr/>
        </p:nvSpPr>
        <p:spPr>
          <a:xfrm>
            <a:off x="2947767" y="663903"/>
            <a:ext cx="3252904" cy="576312"/>
          </a:xfrm>
          <a:prstGeom prst="rect">
            <a:avLst/>
          </a:prstGeom>
          <a:noFill/>
        </p:spPr>
        <p:txBody>
          <a:bodyPr wrap="square" rtlCol="0">
            <a:spAutoFit/>
          </a:bodyPr>
          <a:lstStyle/>
          <a:p>
            <a:pPr algn="just"/>
            <a:endParaRPr lang="en-US" sz="524" dirty="0"/>
          </a:p>
          <a:p>
            <a:pPr algn="just"/>
            <a:r>
              <a:rPr lang="en-US" sz="524" dirty="0"/>
              <a:t>During COVID19 pandemic, population of community-dwelling older adults was particularly isolated from the classic healthcare system. Undergraduate medical students were requested to serve as a link between this population and the ambulatory network healthcare system. The aim of this action was to prevent and detect medical, social, or mental problems in this population of Nancy Metropole in Lorraine, allowing a fast and adequate reaction while relieving general </a:t>
            </a:r>
            <a:r>
              <a:rPr lang="en-US" sz="524" dirty="0" err="1"/>
              <a:t>practitioners’workload</a:t>
            </a:r>
            <a:r>
              <a:rPr lang="en-US" sz="524" dirty="0"/>
              <a:t>.</a:t>
            </a:r>
            <a:endParaRPr lang="en-GB" sz="524" dirty="0"/>
          </a:p>
        </p:txBody>
      </p:sp>
      <p:graphicFrame>
        <p:nvGraphicFramePr>
          <p:cNvPr id="33" name="Tableau 32"/>
          <p:cNvGraphicFramePr>
            <a:graphicFrameLocks noGrp="1"/>
          </p:cNvGraphicFramePr>
          <p:nvPr>
            <p:extLst>
              <p:ext uri="{D42A27DB-BD31-4B8C-83A1-F6EECF244321}">
                <p14:modId xmlns:p14="http://schemas.microsoft.com/office/powerpoint/2010/main" val="2847461166"/>
              </p:ext>
            </p:extLst>
          </p:nvPr>
        </p:nvGraphicFramePr>
        <p:xfrm>
          <a:off x="3040941" y="3547640"/>
          <a:ext cx="1323793" cy="813805"/>
        </p:xfrm>
        <a:graphic>
          <a:graphicData uri="http://schemas.openxmlformats.org/drawingml/2006/table">
            <a:tbl>
              <a:tblPr firstRow="1" firstCol="1" bandRow="1">
                <a:tableStyleId>{93296810-A885-4BE3-A3E7-6D5BEEA58F35}</a:tableStyleId>
              </a:tblPr>
              <a:tblGrid>
                <a:gridCol w="660241">
                  <a:extLst>
                    <a:ext uri="{9D8B030D-6E8A-4147-A177-3AD203B41FA5}">
                      <a16:colId xmlns:a16="http://schemas.microsoft.com/office/drawing/2014/main" val="20000"/>
                    </a:ext>
                  </a:extLst>
                </a:gridCol>
                <a:gridCol w="663552">
                  <a:extLst>
                    <a:ext uri="{9D8B030D-6E8A-4147-A177-3AD203B41FA5}">
                      <a16:colId xmlns:a16="http://schemas.microsoft.com/office/drawing/2014/main" val="20001"/>
                    </a:ext>
                  </a:extLst>
                </a:gridCol>
              </a:tblGrid>
              <a:tr h="92333">
                <a:tc>
                  <a:txBody>
                    <a:bodyPr/>
                    <a:lstStyle/>
                    <a:p>
                      <a:pPr algn="just">
                        <a:spcAft>
                          <a:spcPts val="0"/>
                        </a:spcAft>
                        <a:tabLst>
                          <a:tab pos="4140835" algn="ctr"/>
                        </a:tabLst>
                      </a:pPr>
                      <a:r>
                        <a:rPr lang="fr-FR" sz="300" b="1" dirty="0" err="1">
                          <a:effectLst/>
                          <a:latin typeface="+mn-lt"/>
                        </a:rPr>
                        <a:t>Student</a:t>
                      </a:r>
                      <a:r>
                        <a:rPr lang="fr-FR" sz="300" b="1" dirty="0">
                          <a:effectLst/>
                          <a:latin typeface="+mn-lt"/>
                        </a:rPr>
                        <a:t> </a:t>
                      </a:r>
                      <a:r>
                        <a:rPr lang="fr-FR" sz="300" b="1" dirty="0" err="1">
                          <a:effectLst/>
                          <a:latin typeface="+mn-lt"/>
                        </a:rPr>
                        <a:t>Volunteered</a:t>
                      </a:r>
                      <a:endParaRPr lang="fr-FR" sz="300" b="1" dirty="0">
                        <a:effectLst/>
                        <a:latin typeface="+mn-lt"/>
                        <a:ea typeface="Times New Roman"/>
                      </a:endParaRPr>
                    </a:p>
                  </a:txBody>
                  <a:tcPr marL="8164" marR="8164" marT="0" marB="0" anchor="ctr"/>
                </a:tc>
                <a:tc>
                  <a:txBody>
                    <a:bodyPr/>
                    <a:lstStyle/>
                    <a:p>
                      <a:pPr algn="ctr">
                        <a:spcAft>
                          <a:spcPts val="0"/>
                        </a:spcAft>
                        <a:tabLst>
                          <a:tab pos="4140835" algn="ctr"/>
                        </a:tabLst>
                      </a:pPr>
                      <a:r>
                        <a:rPr lang="fr-FR" sz="300" b="0" dirty="0">
                          <a:solidFill>
                            <a:schemeClr val="tx1"/>
                          </a:solidFill>
                          <a:effectLst/>
                          <a:latin typeface="+mn-lt"/>
                          <a:ea typeface="Times New Roman"/>
                        </a:rPr>
                        <a:t>145</a:t>
                      </a:r>
                    </a:p>
                  </a:txBody>
                  <a:tcPr marL="8164" marR="8164" marT="0" marB="0" anchor="ctr">
                    <a:solidFill>
                      <a:srgbClr val="FFCCCC"/>
                    </a:solidFill>
                  </a:tcPr>
                </a:tc>
                <a:extLst>
                  <a:ext uri="{0D108BD9-81ED-4DB2-BD59-A6C34878D82A}">
                    <a16:rowId xmlns:a16="http://schemas.microsoft.com/office/drawing/2014/main" val="10001"/>
                  </a:ext>
                </a:extLst>
              </a:tr>
              <a:tr h="92333">
                <a:tc>
                  <a:txBody>
                    <a:bodyPr/>
                    <a:lstStyle/>
                    <a:p>
                      <a:pPr algn="just">
                        <a:spcAft>
                          <a:spcPts val="0"/>
                        </a:spcAft>
                        <a:tabLst>
                          <a:tab pos="4140835" algn="ctr"/>
                        </a:tabLst>
                      </a:pPr>
                      <a:r>
                        <a:rPr lang="fr-FR" sz="300" b="1" dirty="0">
                          <a:effectLst/>
                          <a:latin typeface="+mn-lt"/>
                        </a:rPr>
                        <a:t>Mission duration</a:t>
                      </a:r>
                      <a:endParaRPr lang="fr-FR" sz="300" b="1" dirty="0">
                        <a:effectLst/>
                        <a:latin typeface="+mn-lt"/>
                        <a:ea typeface="Times New Roman"/>
                      </a:endParaRPr>
                    </a:p>
                  </a:txBody>
                  <a:tcPr marL="8164" marR="8164" marT="0" marB="0" anchor="ctr"/>
                </a:tc>
                <a:tc>
                  <a:txBody>
                    <a:bodyPr/>
                    <a:lstStyle/>
                    <a:p>
                      <a:pPr algn="ctr">
                        <a:spcAft>
                          <a:spcPts val="0"/>
                        </a:spcAft>
                        <a:tabLst>
                          <a:tab pos="4140835" algn="ctr"/>
                        </a:tabLst>
                      </a:pPr>
                      <a:r>
                        <a:rPr lang="fr-FR" sz="300" dirty="0">
                          <a:effectLst/>
                          <a:latin typeface="+mn-lt"/>
                          <a:ea typeface="Times New Roman"/>
                        </a:rPr>
                        <a:t>10 </a:t>
                      </a:r>
                      <a:r>
                        <a:rPr lang="fr-FR" sz="300" dirty="0" err="1">
                          <a:effectLst/>
                          <a:latin typeface="+mn-lt"/>
                          <a:ea typeface="Times New Roman"/>
                        </a:rPr>
                        <a:t>weeks</a:t>
                      </a:r>
                      <a:endParaRPr lang="fr-FR" sz="300" dirty="0">
                        <a:effectLst/>
                        <a:latin typeface="+mn-lt"/>
                        <a:ea typeface="Times New Roman"/>
                      </a:endParaRPr>
                    </a:p>
                  </a:txBody>
                  <a:tcPr marL="8164" marR="8164" marT="0" marB="0" anchor="ctr">
                    <a:solidFill>
                      <a:schemeClr val="accent6">
                        <a:lumMod val="20000"/>
                        <a:lumOff val="80000"/>
                      </a:schemeClr>
                    </a:solidFill>
                  </a:tcPr>
                </a:tc>
                <a:extLst>
                  <a:ext uri="{0D108BD9-81ED-4DB2-BD59-A6C34878D82A}">
                    <a16:rowId xmlns:a16="http://schemas.microsoft.com/office/drawing/2014/main" val="10002"/>
                  </a:ext>
                </a:extLst>
              </a:tr>
              <a:tr h="92333">
                <a:tc>
                  <a:txBody>
                    <a:bodyPr/>
                    <a:lstStyle/>
                    <a:p>
                      <a:pPr algn="just">
                        <a:spcAft>
                          <a:spcPts val="0"/>
                        </a:spcAft>
                        <a:tabLst>
                          <a:tab pos="4140835" algn="ctr"/>
                        </a:tabLst>
                      </a:pPr>
                      <a:r>
                        <a:rPr lang="fr-FR" sz="300" b="1" dirty="0">
                          <a:effectLst/>
                          <a:latin typeface="+mn-lt"/>
                        </a:rPr>
                        <a:t>Patients </a:t>
                      </a:r>
                      <a:endParaRPr lang="fr-FR" sz="300" b="1" dirty="0">
                        <a:effectLst/>
                        <a:latin typeface="+mn-lt"/>
                        <a:ea typeface="Times New Roman"/>
                      </a:endParaRPr>
                    </a:p>
                  </a:txBody>
                  <a:tcPr marL="8164" marR="8164" marT="0" marB="0" anchor="ctr"/>
                </a:tc>
                <a:tc>
                  <a:txBody>
                    <a:bodyPr/>
                    <a:lstStyle/>
                    <a:p>
                      <a:pPr algn="ctr">
                        <a:spcAft>
                          <a:spcPts val="0"/>
                        </a:spcAft>
                        <a:tabLst>
                          <a:tab pos="4140835" algn="ctr"/>
                        </a:tabLst>
                      </a:pPr>
                      <a:endParaRPr lang="fr-FR" sz="300" dirty="0">
                        <a:effectLst/>
                        <a:latin typeface="+mn-lt"/>
                        <a:ea typeface="Times New Roman"/>
                      </a:endParaRPr>
                    </a:p>
                  </a:txBody>
                  <a:tcPr marL="8164" marR="8164" marT="0" marB="0" anchor="ctr">
                    <a:solidFill>
                      <a:srgbClr val="FFCCCC"/>
                    </a:solidFill>
                  </a:tcPr>
                </a:tc>
                <a:extLst>
                  <a:ext uri="{0D108BD9-81ED-4DB2-BD59-A6C34878D82A}">
                    <a16:rowId xmlns:a16="http://schemas.microsoft.com/office/drawing/2014/main" val="10003"/>
                  </a:ext>
                </a:extLst>
              </a:tr>
              <a:tr h="92333">
                <a:tc>
                  <a:txBody>
                    <a:bodyPr/>
                    <a:lstStyle/>
                    <a:p>
                      <a:pPr algn="r">
                        <a:spcAft>
                          <a:spcPts val="0"/>
                        </a:spcAft>
                        <a:tabLst>
                          <a:tab pos="4140835" algn="ctr"/>
                        </a:tabLst>
                      </a:pPr>
                      <a:r>
                        <a:rPr lang="fr-FR" sz="300" b="1" dirty="0" err="1">
                          <a:solidFill>
                            <a:schemeClr val="bg1"/>
                          </a:solidFill>
                          <a:effectLst/>
                          <a:latin typeface="+mn-lt"/>
                          <a:ea typeface="Times New Roman"/>
                        </a:rPr>
                        <a:t>Beginning</a:t>
                      </a:r>
                      <a:r>
                        <a:rPr lang="fr-FR" sz="300" b="1" dirty="0">
                          <a:solidFill>
                            <a:schemeClr val="bg1"/>
                          </a:solidFill>
                          <a:effectLst/>
                          <a:latin typeface="+mn-lt"/>
                          <a:ea typeface="Times New Roman"/>
                        </a:rPr>
                        <a:t> of the mission</a:t>
                      </a:r>
                    </a:p>
                  </a:txBody>
                  <a:tcPr marL="8164" marR="8164" marT="0" marB="0" anchor="ctr"/>
                </a:tc>
                <a:tc>
                  <a:txBody>
                    <a:bodyPr/>
                    <a:lstStyle/>
                    <a:p>
                      <a:pPr algn="ctr">
                        <a:spcAft>
                          <a:spcPts val="0"/>
                        </a:spcAft>
                        <a:tabLst>
                          <a:tab pos="4140835" algn="ctr"/>
                        </a:tabLst>
                      </a:pPr>
                      <a:r>
                        <a:rPr lang="fr-FR" sz="300" dirty="0">
                          <a:effectLst/>
                          <a:latin typeface="+mn-lt"/>
                          <a:ea typeface="Times New Roman"/>
                        </a:rPr>
                        <a:t>782</a:t>
                      </a:r>
                    </a:p>
                  </a:txBody>
                  <a:tcPr marL="8164" marR="8164" marT="0" marB="0" anchor="ctr">
                    <a:solidFill>
                      <a:schemeClr val="accent6">
                        <a:lumMod val="20000"/>
                        <a:lumOff val="80000"/>
                      </a:schemeClr>
                    </a:solidFill>
                  </a:tcPr>
                </a:tc>
                <a:extLst>
                  <a:ext uri="{0D108BD9-81ED-4DB2-BD59-A6C34878D82A}">
                    <a16:rowId xmlns:a16="http://schemas.microsoft.com/office/drawing/2014/main" val="10004"/>
                  </a:ext>
                </a:extLst>
              </a:tr>
              <a:tr h="92333">
                <a:tc>
                  <a:txBody>
                    <a:bodyPr/>
                    <a:lstStyle/>
                    <a:p>
                      <a:pPr algn="r">
                        <a:spcAft>
                          <a:spcPts val="0"/>
                        </a:spcAft>
                        <a:tabLst>
                          <a:tab pos="4140835" algn="ctr"/>
                        </a:tabLst>
                      </a:pPr>
                      <a:r>
                        <a:rPr lang="fr-FR" sz="300" b="1" dirty="0">
                          <a:solidFill>
                            <a:schemeClr val="bg1"/>
                          </a:solidFill>
                          <a:effectLst/>
                          <a:latin typeface="+mn-lt"/>
                          <a:ea typeface="Times New Roman"/>
                        </a:rPr>
                        <a:t>Inclusion </a:t>
                      </a:r>
                      <a:r>
                        <a:rPr lang="fr-FR" sz="300" b="1" dirty="0" err="1">
                          <a:solidFill>
                            <a:schemeClr val="bg1"/>
                          </a:solidFill>
                          <a:effectLst/>
                          <a:latin typeface="+mn-lt"/>
                          <a:ea typeface="Times New Roman"/>
                        </a:rPr>
                        <a:t>during</a:t>
                      </a:r>
                      <a:r>
                        <a:rPr lang="fr-FR" sz="300" b="1" dirty="0">
                          <a:solidFill>
                            <a:schemeClr val="bg1"/>
                          </a:solidFill>
                          <a:effectLst/>
                          <a:latin typeface="+mn-lt"/>
                          <a:ea typeface="Times New Roman"/>
                        </a:rPr>
                        <a:t> mission </a:t>
                      </a:r>
                    </a:p>
                  </a:txBody>
                  <a:tcPr marL="8164" marR="8164" marT="0" marB="0" anchor="ctr"/>
                </a:tc>
                <a:tc>
                  <a:txBody>
                    <a:bodyPr/>
                    <a:lstStyle/>
                    <a:p>
                      <a:pPr algn="ctr">
                        <a:spcAft>
                          <a:spcPts val="0"/>
                        </a:spcAft>
                        <a:tabLst>
                          <a:tab pos="4140835" algn="ctr"/>
                        </a:tabLst>
                      </a:pPr>
                      <a:r>
                        <a:rPr lang="fr-FR" sz="300" dirty="0">
                          <a:effectLst/>
                          <a:latin typeface="+mn-lt"/>
                          <a:ea typeface="Times New Roman"/>
                        </a:rPr>
                        <a:t>80</a:t>
                      </a:r>
                    </a:p>
                  </a:txBody>
                  <a:tcPr marL="8164" marR="8164" marT="0" marB="0" anchor="ctr">
                    <a:solidFill>
                      <a:srgbClr val="FFCCCC"/>
                    </a:solidFill>
                  </a:tcPr>
                </a:tc>
                <a:extLst>
                  <a:ext uri="{0D108BD9-81ED-4DB2-BD59-A6C34878D82A}">
                    <a16:rowId xmlns:a16="http://schemas.microsoft.com/office/drawing/2014/main" val="2412083161"/>
                  </a:ext>
                </a:extLst>
              </a:tr>
              <a:tr h="92333">
                <a:tc>
                  <a:txBody>
                    <a:bodyPr/>
                    <a:lstStyle/>
                    <a:p>
                      <a:pPr algn="r">
                        <a:spcAft>
                          <a:spcPts val="0"/>
                        </a:spcAft>
                        <a:tabLst>
                          <a:tab pos="4140835" algn="ctr"/>
                        </a:tabLst>
                      </a:pPr>
                      <a:r>
                        <a:rPr lang="fr-FR" sz="300" b="1" dirty="0">
                          <a:solidFill>
                            <a:schemeClr val="bg1"/>
                          </a:solidFill>
                          <a:effectLst/>
                          <a:latin typeface="+mn-lt"/>
                          <a:ea typeface="Times New Roman"/>
                        </a:rPr>
                        <a:t>End of the mission </a:t>
                      </a:r>
                    </a:p>
                  </a:txBody>
                  <a:tcPr marL="8164" marR="8164" marT="0" marB="0" anchor="ctr"/>
                </a:tc>
                <a:tc>
                  <a:txBody>
                    <a:bodyPr/>
                    <a:lstStyle/>
                    <a:p>
                      <a:pPr algn="ctr">
                        <a:spcAft>
                          <a:spcPts val="0"/>
                        </a:spcAft>
                        <a:tabLst>
                          <a:tab pos="4140835" algn="ctr"/>
                        </a:tabLst>
                      </a:pPr>
                      <a:r>
                        <a:rPr lang="fr-FR" sz="300" dirty="0">
                          <a:effectLst/>
                          <a:latin typeface="+mn-lt"/>
                          <a:ea typeface="Times New Roman"/>
                        </a:rPr>
                        <a:t>608</a:t>
                      </a:r>
                    </a:p>
                  </a:txBody>
                  <a:tcPr marL="8164" marR="8164" marT="0" marB="0" anchor="ctr">
                    <a:solidFill>
                      <a:schemeClr val="accent6">
                        <a:lumMod val="20000"/>
                        <a:lumOff val="80000"/>
                      </a:schemeClr>
                    </a:solidFill>
                  </a:tcPr>
                </a:tc>
                <a:extLst>
                  <a:ext uri="{0D108BD9-81ED-4DB2-BD59-A6C34878D82A}">
                    <a16:rowId xmlns:a16="http://schemas.microsoft.com/office/drawing/2014/main" val="10005"/>
                  </a:ext>
                </a:extLst>
              </a:tr>
              <a:tr h="75141">
                <a:tc>
                  <a:txBody>
                    <a:bodyPr/>
                    <a:lstStyle/>
                    <a:p>
                      <a:pPr algn="just">
                        <a:spcAft>
                          <a:spcPts val="0"/>
                        </a:spcAft>
                        <a:tabLst>
                          <a:tab pos="4140835" algn="ctr"/>
                        </a:tabLst>
                      </a:pPr>
                      <a:r>
                        <a:rPr lang="fr-FR" sz="300" b="1" dirty="0" err="1">
                          <a:effectLst/>
                          <a:latin typeface="+mn-lt"/>
                        </a:rPr>
                        <a:t>Number</a:t>
                      </a:r>
                      <a:r>
                        <a:rPr lang="fr-FR" sz="300" b="1" dirty="0">
                          <a:effectLst/>
                          <a:latin typeface="+mn-lt"/>
                        </a:rPr>
                        <a:t> of patients per </a:t>
                      </a:r>
                      <a:r>
                        <a:rPr lang="fr-FR" sz="300" b="1" dirty="0" err="1">
                          <a:effectLst/>
                          <a:latin typeface="+mn-lt"/>
                        </a:rPr>
                        <a:t>student</a:t>
                      </a:r>
                      <a:r>
                        <a:rPr lang="fr-FR" sz="300" b="1" dirty="0">
                          <a:effectLst/>
                          <a:latin typeface="+mn-lt"/>
                        </a:rPr>
                        <a:t> </a:t>
                      </a:r>
                      <a:endParaRPr lang="fr-FR" sz="300" b="1" dirty="0">
                        <a:effectLst/>
                        <a:latin typeface="+mn-lt"/>
                        <a:ea typeface="Times New Roman"/>
                      </a:endParaRPr>
                    </a:p>
                  </a:txBody>
                  <a:tcPr marL="8164" marR="8164" marT="0" marB="0" anchor="ctr"/>
                </a:tc>
                <a:tc>
                  <a:txBody>
                    <a:bodyPr/>
                    <a:lstStyle/>
                    <a:p>
                      <a:pPr algn="ctr">
                        <a:spcAft>
                          <a:spcPts val="0"/>
                        </a:spcAft>
                        <a:tabLst>
                          <a:tab pos="4140835" algn="ctr"/>
                        </a:tabLst>
                      </a:pPr>
                      <a:r>
                        <a:rPr lang="fr-FR" sz="300" dirty="0">
                          <a:effectLst/>
                          <a:latin typeface="+mn-lt"/>
                          <a:ea typeface="Times New Roman"/>
                        </a:rPr>
                        <a:t>3 - 5</a:t>
                      </a:r>
                    </a:p>
                  </a:txBody>
                  <a:tcPr marL="8164" marR="8164" marT="0" marB="0" anchor="ctr">
                    <a:solidFill>
                      <a:srgbClr val="FFCCCC"/>
                    </a:solidFill>
                  </a:tcPr>
                </a:tc>
                <a:extLst>
                  <a:ext uri="{0D108BD9-81ED-4DB2-BD59-A6C34878D82A}">
                    <a16:rowId xmlns:a16="http://schemas.microsoft.com/office/drawing/2014/main" val="10006"/>
                  </a:ext>
                </a:extLst>
              </a:tr>
              <a:tr h="92333">
                <a:tc>
                  <a:txBody>
                    <a:bodyPr/>
                    <a:lstStyle/>
                    <a:p>
                      <a:pPr algn="just">
                        <a:spcAft>
                          <a:spcPts val="0"/>
                        </a:spcAft>
                        <a:tabLst>
                          <a:tab pos="4140835" algn="ctr"/>
                        </a:tabLst>
                      </a:pPr>
                      <a:r>
                        <a:rPr lang="fr-FR" sz="300" b="1" dirty="0">
                          <a:effectLst/>
                          <a:latin typeface="+mn-lt"/>
                        </a:rPr>
                        <a:t>Call duration </a:t>
                      </a:r>
                      <a:endParaRPr lang="fr-FR" sz="300" b="1" dirty="0">
                        <a:effectLst/>
                        <a:latin typeface="+mn-lt"/>
                        <a:ea typeface="Times New Roman"/>
                      </a:endParaRPr>
                    </a:p>
                  </a:txBody>
                  <a:tcPr marL="8164" marR="8164" marT="0" marB="0" anchor="ctr"/>
                </a:tc>
                <a:tc>
                  <a:txBody>
                    <a:bodyPr/>
                    <a:lstStyle/>
                    <a:p>
                      <a:pPr algn="ctr">
                        <a:spcAft>
                          <a:spcPts val="0"/>
                        </a:spcAft>
                        <a:tabLst>
                          <a:tab pos="4140835" algn="ctr"/>
                        </a:tabLst>
                      </a:pPr>
                      <a:r>
                        <a:rPr lang="fr-FR" sz="300" dirty="0">
                          <a:effectLst/>
                          <a:latin typeface="+mn-lt"/>
                          <a:ea typeface="Times New Roman"/>
                        </a:rPr>
                        <a:t>About 6 </a:t>
                      </a:r>
                      <a:r>
                        <a:rPr lang="fr-FR" sz="300" dirty="0" err="1">
                          <a:effectLst/>
                          <a:latin typeface="+mn-lt"/>
                          <a:ea typeface="Times New Roman"/>
                        </a:rPr>
                        <a:t>hours</a:t>
                      </a:r>
                      <a:r>
                        <a:rPr lang="fr-FR" sz="300" dirty="0">
                          <a:effectLst/>
                          <a:latin typeface="+mn-lt"/>
                          <a:ea typeface="Times New Roman"/>
                        </a:rPr>
                        <a:t>/</a:t>
                      </a:r>
                      <a:r>
                        <a:rPr lang="fr-FR" sz="300" dirty="0" err="1">
                          <a:effectLst/>
                          <a:latin typeface="+mn-lt"/>
                          <a:ea typeface="Times New Roman"/>
                        </a:rPr>
                        <a:t>week</a:t>
                      </a:r>
                      <a:r>
                        <a:rPr lang="fr-FR" sz="300" baseline="0" dirty="0">
                          <a:effectLst/>
                          <a:latin typeface="+mn-lt"/>
                          <a:ea typeface="Times New Roman"/>
                        </a:rPr>
                        <a:t> per </a:t>
                      </a:r>
                      <a:r>
                        <a:rPr lang="fr-FR" sz="300" baseline="0" dirty="0" err="1">
                          <a:effectLst/>
                          <a:latin typeface="+mn-lt"/>
                          <a:ea typeface="Times New Roman"/>
                        </a:rPr>
                        <a:t>student</a:t>
                      </a:r>
                      <a:endParaRPr lang="fr-FR" sz="300" dirty="0">
                        <a:effectLst/>
                        <a:latin typeface="+mn-lt"/>
                        <a:ea typeface="Times New Roman"/>
                      </a:endParaRPr>
                    </a:p>
                  </a:txBody>
                  <a:tcPr marL="8164" marR="8164" marT="0" marB="0" anchor="ctr">
                    <a:solidFill>
                      <a:schemeClr val="accent6">
                        <a:lumMod val="20000"/>
                        <a:lumOff val="80000"/>
                      </a:schemeClr>
                    </a:solidFill>
                  </a:tcPr>
                </a:tc>
                <a:extLst>
                  <a:ext uri="{0D108BD9-81ED-4DB2-BD59-A6C34878D82A}">
                    <a16:rowId xmlns:a16="http://schemas.microsoft.com/office/drawing/2014/main" val="10007"/>
                  </a:ext>
                </a:extLst>
              </a:tr>
              <a:tr h="92333">
                <a:tc>
                  <a:txBody>
                    <a:bodyPr/>
                    <a:lstStyle/>
                    <a:p>
                      <a:pPr algn="just">
                        <a:spcAft>
                          <a:spcPts val="0"/>
                        </a:spcAft>
                        <a:tabLst>
                          <a:tab pos="4140835" algn="ctr"/>
                        </a:tabLst>
                      </a:pPr>
                      <a:r>
                        <a:rPr lang="fr-FR" sz="300" b="1" dirty="0">
                          <a:effectLst/>
                          <a:latin typeface="+mn-lt"/>
                        </a:rPr>
                        <a:t>General </a:t>
                      </a:r>
                      <a:r>
                        <a:rPr lang="fr-FR" sz="300" b="1" dirty="0" err="1">
                          <a:effectLst/>
                          <a:latin typeface="+mn-lt"/>
                        </a:rPr>
                        <a:t>Practioner</a:t>
                      </a:r>
                      <a:endParaRPr lang="fr-FR" sz="300" b="1" dirty="0">
                        <a:effectLst/>
                        <a:latin typeface="+mn-lt"/>
                        <a:ea typeface="Times New Roman"/>
                      </a:endParaRPr>
                    </a:p>
                  </a:txBody>
                  <a:tcPr marL="8164" marR="8164" marT="0" marB="0" anchor="ctr"/>
                </a:tc>
                <a:tc>
                  <a:txBody>
                    <a:bodyPr/>
                    <a:lstStyle/>
                    <a:p>
                      <a:pPr algn="ctr">
                        <a:spcAft>
                          <a:spcPts val="0"/>
                        </a:spcAft>
                        <a:tabLst>
                          <a:tab pos="4140835" algn="ctr"/>
                        </a:tabLst>
                      </a:pPr>
                      <a:r>
                        <a:rPr lang="fr-FR" sz="300" dirty="0">
                          <a:effectLst/>
                          <a:latin typeface="+mn-lt"/>
                          <a:ea typeface="Times New Roman"/>
                        </a:rPr>
                        <a:t>180</a:t>
                      </a:r>
                    </a:p>
                  </a:txBody>
                  <a:tcPr marL="8164" marR="8164" marT="0" marB="0" anchor="ctr">
                    <a:solidFill>
                      <a:srgbClr val="FFCCCC"/>
                    </a:solidFill>
                  </a:tcPr>
                </a:tc>
                <a:extLst>
                  <a:ext uri="{0D108BD9-81ED-4DB2-BD59-A6C34878D82A}">
                    <a16:rowId xmlns:a16="http://schemas.microsoft.com/office/drawing/2014/main" val="10008"/>
                  </a:ext>
                </a:extLst>
              </a:tr>
            </a:tbl>
          </a:graphicData>
        </a:graphic>
      </p:graphicFrame>
      <p:grpSp>
        <p:nvGrpSpPr>
          <p:cNvPr id="37" name="Groupe 36"/>
          <p:cNvGrpSpPr/>
          <p:nvPr/>
        </p:nvGrpSpPr>
        <p:grpSpPr>
          <a:xfrm>
            <a:off x="2943248" y="4507784"/>
            <a:ext cx="3352044" cy="692237"/>
            <a:chOff x="1520752" y="36941138"/>
            <a:chExt cx="27651072" cy="4768562"/>
          </a:xfrm>
        </p:grpSpPr>
        <p:sp>
          <p:nvSpPr>
            <p:cNvPr id="38" name="ZoneTexte 37"/>
            <p:cNvSpPr txBox="1"/>
            <p:nvPr/>
          </p:nvSpPr>
          <p:spPr>
            <a:xfrm>
              <a:off x="2080881" y="38068431"/>
              <a:ext cx="27090943" cy="3641269"/>
            </a:xfrm>
            <a:prstGeom prst="rect">
              <a:avLst/>
            </a:prstGeom>
            <a:noFill/>
          </p:spPr>
          <p:txBody>
            <a:bodyPr wrap="square" rtlCol="0">
              <a:spAutoFit/>
            </a:bodyPr>
            <a:lstStyle/>
            <a:p>
              <a:pPr marL="74809" indent="-74809">
                <a:buFont typeface="Arial" panose="020B0604020202020204" pitchFamily="34" charset="0"/>
                <a:buChar char="•"/>
              </a:pPr>
              <a:r>
                <a:rPr lang="en-US" sz="524" dirty="0"/>
                <a:t>This project had a double impact. First, it was able to prevent many health issues in this fragile population with an optimal use of the medical health care system. Second, it enabled the undergraduate medical students to perform their first experience as a responsible member of the healthcare system. In addition to provide a valuable service, crucial in this COVID period, they showed their collaborative spirit and enhanced their medical skills in a completely new and innovative manner.  </a:t>
              </a:r>
              <a:endParaRPr lang="fr-FR" sz="524" dirty="0"/>
            </a:p>
          </p:txBody>
        </p:sp>
        <p:sp>
          <p:nvSpPr>
            <p:cNvPr id="39" name="Rectangle à coins arrondis 38"/>
            <p:cNvSpPr/>
            <p:nvPr/>
          </p:nvSpPr>
          <p:spPr>
            <a:xfrm>
              <a:off x="1520752" y="37660483"/>
              <a:ext cx="27651072" cy="3635781"/>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214"/>
            </a:p>
          </p:txBody>
        </p:sp>
        <p:sp>
          <p:nvSpPr>
            <p:cNvPr id="40" name="ZoneTexte 39"/>
            <p:cNvSpPr txBox="1"/>
            <p:nvPr/>
          </p:nvSpPr>
          <p:spPr>
            <a:xfrm>
              <a:off x="3034348" y="36941138"/>
              <a:ext cx="4840904" cy="1405166"/>
            </a:xfrm>
            <a:prstGeom prst="rect">
              <a:avLst/>
            </a:prstGeom>
            <a:solidFill>
              <a:schemeClr val="accent6">
                <a:lumMod val="20000"/>
                <a:lumOff val="80000"/>
              </a:schemeClr>
            </a:solidFill>
            <a:ln>
              <a:solidFill>
                <a:srgbClr val="FFC000"/>
              </a:solidFill>
            </a:ln>
          </p:spPr>
          <p:txBody>
            <a:bodyPr wrap="square" rtlCol="0">
              <a:spAutoFit/>
            </a:bodyPr>
            <a:lstStyle/>
            <a:p>
              <a:r>
                <a:rPr lang="fr-FR" sz="643" dirty="0"/>
                <a:t>Conclusion</a:t>
              </a:r>
            </a:p>
          </p:txBody>
        </p:sp>
      </p:grpSp>
      <p:pic>
        <p:nvPicPr>
          <p:cNvPr id="43" name="Picture 7" descr="Fac Med Nan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8030" y="5803"/>
            <a:ext cx="265154" cy="26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 descr="RGC logo pet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9871" y="4844"/>
            <a:ext cx="147933" cy="23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3239" y="18015"/>
            <a:ext cx="437031" cy="255590"/>
          </a:xfrm>
          <a:prstGeom prst="rect">
            <a:avLst/>
          </a:prstGeom>
        </p:spPr>
      </p:pic>
      <p:grpSp>
        <p:nvGrpSpPr>
          <p:cNvPr id="13" name="Groupe 12"/>
          <p:cNvGrpSpPr/>
          <p:nvPr/>
        </p:nvGrpSpPr>
        <p:grpSpPr>
          <a:xfrm>
            <a:off x="5096276" y="1435069"/>
            <a:ext cx="1016214" cy="587996"/>
            <a:chOff x="-20094592" y="10244647"/>
            <a:chExt cx="21386376" cy="13254973"/>
          </a:xfrm>
        </p:grpSpPr>
        <p:pic>
          <p:nvPicPr>
            <p:cNvPr id="48" name="Image 47"/>
            <p:cNvPicPr>
              <a:picLocks noChangeAspect="1"/>
            </p:cNvPicPr>
            <p:nvPr/>
          </p:nvPicPr>
          <p:blipFill rotWithShape="1">
            <a:blip r:embed="rId7"/>
            <a:srcRect l="50765" t="10133" r="1588" b="16040"/>
            <a:stretch/>
          </p:blipFill>
          <p:spPr>
            <a:xfrm>
              <a:off x="-20094592" y="10244647"/>
              <a:ext cx="21386376" cy="13254973"/>
            </a:xfrm>
            <a:prstGeom prst="rect">
              <a:avLst/>
            </a:prstGeom>
            <a:solidFill>
              <a:schemeClr val="bg1">
                <a:lumMod val="95000"/>
              </a:schemeClr>
            </a:solidFill>
          </p:spPr>
        </p:pic>
        <p:sp>
          <p:nvSpPr>
            <p:cNvPr id="11" name="Rectangle 10"/>
            <p:cNvSpPr/>
            <p:nvPr/>
          </p:nvSpPr>
          <p:spPr>
            <a:xfrm>
              <a:off x="-3456185" y="14499281"/>
              <a:ext cx="3702505" cy="69594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4"/>
            </a:p>
          </p:txBody>
        </p:sp>
      </p:grpSp>
      <p:grpSp>
        <p:nvGrpSpPr>
          <p:cNvPr id="15" name="Groupe 14"/>
          <p:cNvGrpSpPr/>
          <p:nvPr/>
        </p:nvGrpSpPr>
        <p:grpSpPr>
          <a:xfrm>
            <a:off x="4208783" y="1424626"/>
            <a:ext cx="1240086" cy="1263585"/>
            <a:chOff x="14873829" y="20461976"/>
            <a:chExt cx="6877005" cy="6971924"/>
          </a:xfrm>
        </p:grpSpPr>
        <p:grpSp>
          <p:nvGrpSpPr>
            <p:cNvPr id="99" name="Groupe 98"/>
            <p:cNvGrpSpPr/>
            <p:nvPr/>
          </p:nvGrpSpPr>
          <p:grpSpPr>
            <a:xfrm>
              <a:off x="14976522" y="20461976"/>
              <a:ext cx="6774312" cy="6971924"/>
              <a:chOff x="-159248" y="294375"/>
              <a:chExt cx="6774312" cy="6971924"/>
            </a:xfrm>
          </p:grpSpPr>
          <p:sp>
            <p:nvSpPr>
              <p:cNvPr id="100" name="Flèche en arc 99"/>
              <p:cNvSpPr/>
              <p:nvPr/>
            </p:nvSpPr>
            <p:spPr>
              <a:xfrm>
                <a:off x="1085581" y="294375"/>
                <a:ext cx="1926437" cy="1794879"/>
              </a:xfrm>
              <a:prstGeom prst="circularArrow">
                <a:avLst>
                  <a:gd name="adj1" fmla="val 10980"/>
                  <a:gd name="adj2" fmla="val 1142322"/>
                  <a:gd name="adj3" fmla="val 4500000"/>
                  <a:gd name="adj4" fmla="val 10800000"/>
                  <a:gd name="adj5" fmla="val 1250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sp>
          <p:sp>
            <p:nvSpPr>
              <p:cNvPr id="101" name="Forme 100"/>
              <p:cNvSpPr/>
              <p:nvPr/>
            </p:nvSpPr>
            <p:spPr>
              <a:xfrm rot="20653246">
                <a:off x="-159248" y="1638815"/>
                <a:ext cx="2303792" cy="1806372"/>
              </a:xfrm>
              <a:prstGeom prst="leftCircularArrow">
                <a:avLst>
                  <a:gd name="adj1" fmla="val 10980"/>
                  <a:gd name="adj2" fmla="val 1142322"/>
                  <a:gd name="adj3" fmla="val 6300000"/>
                  <a:gd name="adj4" fmla="val 18900000"/>
                  <a:gd name="adj5" fmla="val 12500"/>
                </a:avLst>
              </a:prstGeom>
              <a:solidFill>
                <a:srgbClr val="FFC000">
                  <a:hueOff val="5197846"/>
                  <a:satOff val="-23984"/>
                  <a:lumOff val="883"/>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sp>
          <p:sp>
            <p:nvSpPr>
              <p:cNvPr id="102" name="Forme 101"/>
              <p:cNvSpPr/>
              <p:nvPr/>
            </p:nvSpPr>
            <p:spPr>
              <a:xfrm rot="20321547">
                <a:off x="-81848" y="3907378"/>
                <a:ext cx="2483491" cy="1810306"/>
              </a:xfrm>
              <a:prstGeom prst="leftCircularArrow">
                <a:avLst>
                  <a:gd name="adj1" fmla="val 10980"/>
                  <a:gd name="adj2" fmla="val 1142322"/>
                  <a:gd name="adj3" fmla="val 6300000"/>
                  <a:gd name="adj4" fmla="val 18900000"/>
                  <a:gd name="adj5" fmla="val 12500"/>
                </a:avLst>
              </a:prstGeom>
              <a:solidFill>
                <a:srgbClr val="FFC000">
                  <a:hueOff val="5197846"/>
                  <a:satOff val="-23984"/>
                  <a:lumOff val="883"/>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sp>
          <p:sp>
            <p:nvSpPr>
              <p:cNvPr id="103" name="Flèche en arc 102"/>
              <p:cNvSpPr/>
              <p:nvPr/>
            </p:nvSpPr>
            <p:spPr>
              <a:xfrm rot="1377934">
                <a:off x="1158345" y="2499226"/>
                <a:ext cx="2416734" cy="1982620"/>
              </a:xfrm>
              <a:prstGeom prst="circularArrow">
                <a:avLst>
                  <a:gd name="adj1" fmla="val 10980"/>
                  <a:gd name="adj2" fmla="val 1142322"/>
                  <a:gd name="adj3" fmla="val 4500000"/>
                  <a:gd name="adj4" fmla="val 10800000"/>
                  <a:gd name="adj5" fmla="val 1250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sp>
          <p:sp>
            <p:nvSpPr>
              <p:cNvPr id="104" name="ZoneTexte 103"/>
              <p:cNvSpPr txBox="1"/>
              <p:nvPr/>
            </p:nvSpPr>
            <p:spPr>
              <a:xfrm>
                <a:off x="860380" y="758878"/>
                <a:ext cx="2158121" cy="1018909"/>
              </a:xfrm>
              <a:prstGeom prst="rect">
                <a:avLst/>
              </a:prstGeom>
              <a:noFill/>
            </p:spPr>
            <p:txBody>
              <a:bodyPr wrap="square" rtlCol="0">
                <a:spAutoFit/>
              </a:bodyPr>
              <a:lstStyle/>
              <a:p>
                <a:pPr algn="ctr" defTabSz="108814"/>
                <a:r>
                  <a:rPr lang="fr-FR" sz="300" b="1" kern="0" dirty="0">
                    <a:solidFill>
                      <a:prstClr val="black"/>
                    </a:solidFill>
                  </a:rPr>
                  <a:t>General </a:t>
                </a:r>
                <a:r>
                  <a:rPr lang="fr-FR" sz="300" b="1" kern="0" dirty="0" err="1">
                    <a:solidFill>
                      <a:prstClr val="black"/>
                    </a:solidFill>
                  </a:rPr>
                  <a:t>Practitioner</a:t>
                </a:r>
                <a:r>
                  <a:rPr lang="fr-FR" sz="300" b="1" kern="0" dirty="0">
                    <a:solidFill>
                      <a:prstClr val="black"/>
                    </a:solidFill>
                  </a:rPr>
                  <a:t> </a:t>
                </a:r>
              </a:p>
            </p:txBody>
          </p:sp>
          <p:sp>
            <p:nvSpPr>
              <p:cNvPr id="105" name="ZoneTexte 104"/>
              <p:cNvSpPr txBox="1"/>
              <p:nvPr/>
            </p:nvSpPr>
            <p:spPr>
              <a:xfrm>
                <a:off x="-97287" y="2071647"/>
                <a:ext cx="2448521" cy="1018909"/>
              </a:xfrm>
              <a:prstGeom prst="rect">
                <a:avLst/>
              </a:prstGeom>
              <a:noFill/>
            </p:spPr>
            <p:txBody>
              <a:bodyPr wrap="square" rtlCol="0">
                <a:spAutoFit/>
              </a:bodyPr>
              <a:lstStyle/>
              <a:p>
                <a:pPr defTabSz="108814">
                  <a:defRPr/>
                </a:pPr>
                <a:r>
                  <a:rPr lang="fr-FR" sz="300" b="1" kern="0" dirty="0" err="1">
                    <a:solidFill>
                      <a:prstClr val="black"/>
                    </a:solidFill>
                  </a:rPr>
                  <a:t>PTA’s</a:t>
                </a:r>
                <a:r>
                  <a:rPr lang="fr-FR" sz="300" b="1" kern="0" dirty="0">
                    <a:solidFill>
                      <a:prstClr val="black"/>
                    </a:solidFill>
                  </a:rPr>
                  <a:t> </a:t>
                </a:r>
                <a:r>
                  <a:rPr lang="fr-FR" sz="300" b="1" kern="0" dirty="0" err="1">
                    <a:solidFill>
                      <a:prstClr val="black"/>
                    </a:solidFill>
                  </a:rPr>
                  <a:t>doctors</a:t>
                </a:r>
                <a:r>
                  <a:rPr lang="fr-FR" sz="300" b="1" kern="0" dirty="0">
                    <a:solidFill>
                      <a:prstClr val="black"/>
                    </a:solidFill>
                  </a:rPr>
                  <a:t>, </a:t>
                </a:r>
                <a:r>
                  <a:rPr lang="fr-FR" sz="300" b="1" kern="0" dirty="0" err="1">
                    <a:solidFill>
                      <a:prstClr val="black"/>
                    </a:solidFill>
                  </a:rPr>
                  <a:t>also</a:t>
                </a:r>
                <a:r>
                  <a:rPr lang="fr-FR" sz="300" b="1" kern="0" dirty="0">
                    <a:solidFill>
                      <a:prstClr val="black"/>
                    </a:solidFill>
                  </a:rPr>
                  <a:t> t</a:t>
                </a:r>
                <a:r>
                  <a:rPr lang="fr-FR" sz="300" b="1" kern="0" dirty="0" err="1">
                    <a:solidFill>
                      <a:prstClr val="black"/>
                    </a:solidFill>
                  </a:rPr>
                  <a:t>eachers</a:t>
                </a:r>
                <a:endParaRPr lang="fr-FR" sz="300" b="1" kern="0" dirty="0">
                  <a:solidFill>
                    <a:prstClr val="black"/>
                  </a:solidFill>
                </a:endParaRPr>
              </a:p>
            </p:txBody>
          </p:sp>
          <p:sp>
            <p:nvSpPr>
              <p:cNvPr id="106" name="ZoneTexte 105"/>
              <p:cNvSpPr txBox="1"/>
              <p:nvPr/>
            </p:nvSpPr>
            <p:spPr>
              <a:xfrm>
                <a:off x="1239443" y="2981081"/>
                <a:ext cx="2113079" cy="1018908"/>
              </a:xfrm>
              <a:prstGeom prst="rect">
                <a:avLst/>
              </a:prstGeom>
              <a:noFill/>
            </p:spPr>
            <p:txBody>
              <a:bodyPr wrap="square" rtlCol="0">
                <a:spAutoFit/>
              </a:bodyPr>
              <a:lstStyle/>
              <a:p>
                <a:pPr algn="ctr" defTabSz="108814">
                  <a:defRPr/>
                </a:pPr>
                <a:r>
                  <a:rPr lang="fr-FR" sz="300" b="1" kern="0" dirty="0" err="1">
                    <a:solidFill>
                      <a:prstClr val="black"/>
                    </a:solidFill>
                  </a:rPr>
                  <a:t>Medical</a:t>
                </a:r>
                <a:r>
                  <a:rPr lang="fr-FR" sz="300" b="1" kern="0" dirty="0">
                    <a:solidFill>
                      <a:prstClr val="black"/>
                    </a:solidFill>
                  </a:rPr>
                  <a:t> </a:t>
                </a:r>
                <a:r>
                  <a:rPr lang="fr-FR" sz="300" b="1" kern="0" dirty="0" err="1">
                    <a:solidFill>
                      <a:prstClr val="black"/>
                    </a:solidFill>
                  </a:rPr>
                  <a:t>Students</a:t>
                </a:r>
                <a:r>
                  <a:rPr lang="fr-FR" sz="300" b="1" kern="0" dirty="0">
                    <a:solidFill>
                      <a:prstClr val="black"/>
                    </a:solidFill>
                  </a:rPr>
                  <a:t>  </a:t>
                </a:r>
              </a:p>
            </p:txBody>
          </p:sp>
          <p:sp>
            <p:nvSpPr>
              <p:cNvPr id="108" name="Flèche en arc 107"/>
              <p:cNvSpPr/>
              <p:nvPr/>
            </p:nvSpPr>
            <p:spPr>
              <a:xfrm rot="3922841">
                <a:off x="1297441" y="4843464"/>
                <a:ext cx="2285954" cy="2559715"/>
              </a:xfrm>
              <a:prstGeom prst="circularArrow">
                <a:avLst>
                  <a:gd name="adj1" fmla="val 10980"/>
                  <a:gd name="adj2" fmla="val 2769372"/>
                  <a:gd name="adj3" fmla="val 4500000"/>
                  <a:gd name="adj4" fmla="val 10800000"/>
                  <a:gd name="adj5" fmla="val 1250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sp>
          <p:sp>
            <p:nvSpPr>
              <p:cNvPr id="112" name="Flèche droite rayée 111"/>
              <p:cNvSpPr/>
              <p:nvPr/>
            </p:nvSpPr>
            <p:spPr>
              <a:xfrm rot="11951782">
                <a:off x="4052692" y="4020934"/>
                <a:ext cx="553172" cy="310838"/>
              </a:xfrm>
              <a:prstGeom prst="stripedRightArrow">
                <a:avLst/>
              </a:prstGeom>
              <a:solidFill>
                <a:srgbClr val="E7E6E6">
                  <a:lumMod val="75000"/>
                </a:srgbClr>
              </a:solidFill>
              <a:ln w="12700" cap="flat" cmpd="sng" algn="ctr">
                <a:solidFill>
                  <a:srgbClr val="5B9BD5">
                    <a:shade val="50000"/>
                  </a:srgbClr>
                </a:solidFill>
                <a:prstDash val="solid"/>
                <a:miter lim="800000"/>
              </a:ln>
              <a:effectLst/>
            </p:spPr>
            <p:txBody>
              <a:bodyPr rtlCol="0" anchor="ctr"/>
              <a:lstStyle/>
              <a:p>
                <a:pPr algn="ctr" defTabSz="108814">
                  <a:defRPr/>
                </a:pPr>
                <a:endParaRPr lang="fr-FR" sz="214" kern="0">
                  <a:solidFill>
                    <a:prstClr val="white"/>
                  </a:solidFill>
                  <a:latin typeface="Calibri" panose="020F0502020204030204"/>
                </a:endParaRPr>
              </a:p>
            </p:txBody>
          </p:sp>
          <p:sp>
            <p:nvSpPr>
              <p:cNvPr id="113" name="ZoneTexte 112"/>
              <p:cNvSpPr txBox="1"/>
              <p:nvPr/>
            </p:nvSpPr>
            <p:spPr>
              <a:xfrm>
                <a:off x="4215533" y="3819470"/>
                <a:ext cx="2399531" cy="2025435"/>
              </a:xfrm>
              <a:prstGeom prst="rect">
                <a:avLst/>
              </a:prstGeom>
              <a:noFill/>
            </p:spPr>
            <p:txBody>
              <a:bodyPr wrap="square" rtlCol="0">
                <a:spAutoFit/>
              </a:bodyPr>
              <a:lstStyle/>
              <a:p>
                <a:pPr defTabSz="108814"/>
                <a:r>
                  <a:rPr lang="fr-FR" sz="357" b="1" kern="0" dirty="0" err="1">
                    <a:solidFill>
                      <a:prstClr val="black"/>
                    </a:solidFill>
                  </a:rPr>
                  <a:t>Health</a:t>
                </a:r>
                <a:r>
                  <a:rPr lang="fr-FR" sz="357" b="1" kern="0" dirty="0">
                    <a:solidFill>
                      <a:prstClr val="black"/>
                    </a:solidFill>
                  </a:rPr>
                  <a:t> </a:t>
                </a:r>
                <a:r>
                  <a:rPr lang="fr-FR" sz="357" b="1" kern="0" dirty="0" err="1">
                    <a:solidFill>
                      <a:prstClr val="black"/>
                    </a:solidFill>
                  </a:rPr>
                  <a:t>professionals</a:t>
                </a:r>
                <a:r>
                  <a:rPr lang="fr-FR" sz="357" b="1" kern="0" dirty="0">
                    <a:solidFill>
                      <a:prstClr val="black"/>
                    </a:solidFill>
                  </a:rPr>
                  <a:t> </a:t>
                </a:r>
              </a:p>
              <a:p>
                <a:pPr defTabSz="108814"/>
                <a:r>
                  <a:rPr lang="fr-FR" sz="357" b="1" kern="0" dirty="0" err="1">
                    <a:solidFill>
                      <a:prstClr val="black"/>
                    </a:solidFill>
                  </a:rPr>
                  <a:t>Volunteers</a:t>
                </a:r>
                <a:r>
                  <a:rPr lang="fr-FR" sz="357" b="1" kern="0" dirty="0">
                    <a:solidFill>
                      <a:prstClr val="black"/>
                    </a:solidFill>
                  </a:rPr>
                  <a:t> (</a:t>
                </a:r>
                <a:r>
                  <a:rPr lang="fr-FR" sz="357" b="1" kern="0" dirty="0" err="1">
                    <a:solidFill>
                      <a:prstClr val="black"/>
                    </a:solidFill>
                  </a:rPr>
                  <a:t>red</a:t>
                </a:r>
                <a:r>
                  <a:rPr lang="fr-FR" sz="357" b="1" kern="0" dirty="0">
                    <a:solidFill>
                      <a:prstClr val="black"/>
                    </a:solidFill>
                  </a:rPr>
                  <a:t> cross, ...)</a:t>
                </a:r>
              </a:p>
            </p:txBody>
          </p:sp>
          <p:sp>
            <p:nvSpPr>
              <p:cNvPr id="115" name="Flèche droite rayée 114"/>
              <p:cNvSpPr/>
              <p:nvPr/>
            </p:nvSpPr>
            <p:spPr>
              <a:xfrm rot="9170000">
                <a:off x="3929464" y="4624672"/>
                <a:ext cx="598530" cy="297491"/>
              </a:xfrm>
              <a:prstGeom prst="stripedRightArrow">
                <a:avLst/>
              </a:prstGeom>
              <a:solidFill>
                <a:srgbClr val="E7E6E6">
                  <a:lumMod val="75000"/>
                </a:srgbClr>
              </a:solidFill>
              <a:ln w="12700" cap="flat" cmpd="sng" algn="ctr">
                <a:solidFill>
                  <a:srgbClr val="5B9BD5">
                    <a:shade val="50000"/>
                  </a:srgbClr>
                </a:solidFill>
                <a:prstDash val="solid"/>
                <a:miter lim="800000"/>
              </a:ln>
              <a:effectLst/>
            </p:spPr>
            <p:txBody>
              <a:bodyPr rtlCol="0" anchor="ctr"/>
              <a:lstStyle/>
              <a:p>
                <a:pPr algn="ctr" defTabSz="108814">
                  <a:defRPr/>
                </a:pPr>
                <a:endParaRPr lang="fr-FR" sz="214" kern="0">
                  <a:solidFill>
                    <a:prstClr val="white"/>
                  </a:solidFill>
                  <a:latin typeface="Calibri" panose="020F0502020204030204"/>
                </a:endParaRPr>
              </a:p>
            </p:txBody>
          </p:sp>
        </p:grpSp>
        <p:sp>
          <p:nvSpPr>
            <p:cNvPr id="116" name="ZoneTexte 115"/>
            <p:cNvSpPr txBox="1"/>
            <p:nvPr/>
          </p:nvSpPr>
          <p:spPr>
            <a:xfrm>
              <a:off x="16279303" y="25762897"/>
              <a:ext cx="2543949" cy="1018908"/>
            </a:xfrm>
            <a:prstGeom prst="rect">
              <a:avLst/>
            </a:prstGeom>
            <a:noFill/>
          </p:spPr>
          <p:txBody>
            <a:bodyPr wrap="square" rtlCol="0">
              <a:spAutoFit/>
            </a:bodyPr>
            <a:lstStyle/>
            <a:p>
              <a:pPr algn="ctr" defTabSz="108814"/>
              <a:r>
                <a:rPr lang="fr-FR" sz="300" b="1" kern="0" dirty="0">
                  <a:solidFill>
                    <a:prstClr val="black"/>
                  </a:solidFill>
                </a:rPr>
                <a:t>General </a:t>
              </a:r>
              <a:r>
                <a:rPr lang="fr-FR" sz="300" b="1" kern="0" dirty="0" err="1">
                  <a:solidFill>
                    <a:prstClr val="black"/>
                  </a:solidFill>
                </a:rPr>
                <a:t>Practitioner</a:t>
              </a:r>
              <a:r>
                <a:rPr lang="fr-FR" sz="300" b="1" kern="0" dirty="0">
                  <a:solidFill>
                    <a:prstClr val="black"/>
                  </a:solidFill>
                </a:rPr>
                <a:t> </a:t>
              </a:r>
            </a:p>
          </p:txBody>
        </p:sp>
        <p:sp>
          <p:nvSpPr>
            <p:cNvPr id="117" name="ZoneTexte 116"/>
            <p:cNvSpPr txBox="1"/>
            <p:nvPr/>
          </p:nvSpPr>
          <p:spPr>
            <a:xfrm>
              <a:off x="14873829" y="24310276"/>
              <a:ext cx="2853959" cy="1273633"/>
            </a:xfrm>
            <a:prstGeom prst="rect">
              <a:avLst/>
            </a:prstGeom>
            <a:noFill/>
          </p:spPr>
          <p:txBody>
            <a:bodyPr wrap="square" rtlCol="0">
              <a:spAutoFit/>
            </a:bodyPr>
            <a:lstStyle/>
            <a:p>
              <a:pPr algn="ctr" defTabSz="108814">
                <a:defRPr/>
              </a:pPr>
              <a:r>
                <a:rPr lang="fr-FR" sz="300" b="1" kern="0" dirty="0" err="1">
                  <a:solidFill>
                    <a:prstClr val="black"/>
                  </a:solidFill>
                </a:rPr>
                <a:t>Medical</a:t>
              </a:r>
              <a:endParaRPr lang="fr-FR" sz="300" b="1" kern="0" dirty="0">
                <a:solidFill>
                  <a:prstClr val="black"/>
                </a:solidFill>
              </a:endParaRPr>
            </a:p>
            <a:p>
              <a:pPr algn="ctr" defTabSz="108814">
                <a:defRPr/>
              </a:pPr>
              <a:r>
                <a:rPr lang="fr-FR" sz="300" b="1" kern="0" dirty="0" err="1">
                  <a:solidFill>
                    <a:prstClr val="black"/>
                  </a:solidFill>
                </a:rPr>
                <a:t>PTA’s</a:t>
              </a:r>
              <a:r>
                <a:rPr lang="fr-FR" sz="300" b="1" kern="0" dirty="0">
                  <a:solidFill>
                    <a:prstClr val="black"/>
                  </a:solidFill>
                </a:rPr>
                <a:t> </a:t>
              </a:r>
              <a:r>
                <a:rPr lang="fr-FR" sz="300" b="1" kern="0" dirty="0" err="1">
                  <a:solidFill>
                    <a:prstClr val="black"/>
                  </a:solidFill>
                </a:rPr>
                <a:t>DoStudentsctors</a:t>
              </a:r>
              <a:endParaRPr lang="fr-FR" sz="300" b="1" kern="0" dirty="0">
                <a:solidFill>
                  <a:prstClr val="black"/>
                </a:solidFill>
              </a:endParaRPr>
            </a:p>
          </p:txBody>
        </p:sp>
      </p:grpSp>
      <p:sp>
        <p:nvSpPr>
          <p:cNvPr id="118" name="ZoneTexte 117"/>
          <p:cNvSpPr txBox="1"/>
          <p:nvPr/>
        </p:nvSpPr>
        <p:spPr>
          <a:xfrm>
            <a:off x="5550354" y="2040842"/>
            <a:ext cx="689578" cy="326756"/>
          </a:xfrm>
          <a:prstGeom prst="rect">
            <a:avLst/>
          </a:prstGeom>
          <a:noFill/>
        </p:spPr>
        <p:txBody>
          <a:bodyPr wrap="square" rtlCol="0">
            <a:spAutoFit/>
          </a:bodyPr>
          <a:lstStyle/>
          <a:p>
            <a:r>
              <a:rPr lang="en-US" sz="381" b="1" dirty="0"/>
              <a:t>Figure1.</a:t>
            </a:r>
          </a:p>
          <a:p>
            <a:r>
              <a:rPr lang="en-US" sz="381" dirty="0"/>
              <a:t>Virtual </a:t>
            </a:r>
            <a:r>
              <a:rPr lang="en-US" sz="381" dirty="0" err="1"/>
              <a:t>plateform</a:t>
            </a:r>
            <a:r>
              <a:rPr lang="en-US" sz="381" dirty="0"/>
              <a:t> used for medical students training</a:t>
            </a:r>
          </a:p>
        </p:txBody>
      </p:sp>
      <p:sp>
        <p:nvSpPr>
          <p:cNvPr id="58" name="ZoneTexte 57"/>
          <p:cNvSpPr txBox="1"/>
          <p:nvPr/>
        </p:nvSpPr>
        <p:spPr>
          <a:xfrm>
            <a:off x="2971397" y="1403117"/>
            <a:ext cx="1325597" cy="1556901"/>
          </a:xfrm>
          <a:prstGeom prst="rect">
            <a:avLst/>
          </a:prstGeom>
          <a:noFill/>
        </p:spPr>
        <p:txBody>
          <a:bodyPr wrap="square" rtlCol="0">
            <a:spAutoFit/>
          </a:bodyPr>
          <a:lstStyle/>
          <a:p>
            <a:pPr algn="just"/>
            <a:r>
              <a:rPr lang="en-US" sz="428" b="1" dirty="0"/>
              <a:t>Population</a:t>
            </a:r>
          </a:p>
          <a:p>
            <a:pPr marL="54407" indent="-54407" algn="just">
              <a:buFont typeface="Arial" panose="020B0604020202020204" pitchFamily="34" charset="0"/>
              <a:buChar char="•"/>
            </a:pPr>
            <a:r>
              <a:rPr lang="en-US" sz="381" b="1" dirty="0"/>
              <a:t>Targeted subjects</a:t>
            </a:r>
          </a:p>
          <a:p>
            <a:pPr algn="just"/>
            <a:r>
              <a:rPr lang="en-US" sz="350" dirty="0"/>
              <a:t>People of any age and any pathology, finding themselves at home without the ability to adapt in the medium or even long term in a suddenly disturbed daily life because of the Covid19 confinement. Subjects living in Nancy Metropole, Lorraine, France were included by their general practitioner in a survey network system named “Reseau Gerard Cuny – </a:t>
            </a:r>
            <a:r>
              <a:rPr lang="en-US" sz="350" dirty="0" err="1"/>
              <a:t>Plateforme</a:t>
            </a:r>
            <a:r>
              <a:rPr lang="en-US" sz="350" dirty="0"/>
              <a:t> </a:t>
            </a:r>
            <a:r>
              <a:rPr lang="en-US" sz="350" dirty="0" err="1"/>
              <a:t>Territoriale</a:t>
            </a:r>
            <a:r>
              <a:rPr lang="en-US" sz="350" dirty="0"/>
              <a:t> </a:t>
            </a:r>
            <a:r>
              <a:rPr lang="en-US" sz="350" dirty="0" err="1"/>
              <a:t>d’appui</a:t>
            </a:r>
            <a:r>
              <a:rPr lang="en-US" sz="350" dirty="0"/>
              <a:t> de la metropole du Grand Nancy” (PTA). This organization was created in 2005 :  a mobile team of nurses and geriatricians are at the disposal of </a:t>
            </a:r>
            <a:r>
              <a:rPr lang="en-US" sz="350" dirty="0" err="1"/>
              <a:t>carers</a:t>
            </a:r>
            <a:r>
              <a:rPr lang="en-US" sz="350" dirty="0"/>
              <a:t>, patients and their helpers. It aims, on the one hand at evaluating the medico-psycho-social status of the patient in his home and on the other hand, at providing the patient to the convenient health services.  The GP and his patient are deeply involved in each step of the process.  </a:t>
            </a:r>
          </a:p>
          <a:p>
            <a:pPr algn="just"/>
            <a:endParaRPr lang="en-US" sz="381" dirty="0"/>
          </a:p>
          <a:p>
            <a:pPr marL="54407" indent="-54407" algn="just">
              <a:buFont typeface="Arial" panose="020B0604020202020204" pitchFamily="34" charset="0"/>
              <a:buChar char="•"/>
            </a:pPr>
            <a:r>
              <a:rPr lang="en-US" sz="381" b="1" dirty="0"/>
              <a:t>Students</a:t>
            </a:r>
          </a:p>
          <a:p>
            <a:pPr algn="just"/>
            <a:r>
              <a:rPr lang="fr-FR" sz="350" dirty="0" err="1"/>
              <a:t>Undergraduate</a:t>
            </a:r>
            <a:r>
              <a:rPr lang="fr-FR" sz="350" dirty="0"/>
              <a:t> </a:t>
            </a:r>
            <a:r>
              <a:rPr lang="fr-FR" sz="350" dirty="0" err="1"/>
              <a:t>Medical</a:t>
            </a:r>
            <a:r>
              <a:rPr lang="fr-FR" sz="350" dirty="0"/>
              <a:t> </a:t>
            </a:r>
            <a:r>
              <a:rPr lang="fr-FR" sz="350" dirty="0" err="1"/>
              <a:t>students</a:t>
            </a:r>
            <a:r>
              <a:rPr lang="fr-FR" sz="350" dirty="0"/>
              <a:t> (2nd and 3rd </a:t>
            </a:r>
            <a:r>
              <a:rPr lang="fr-FR" sz="350" dirty="0" err="1"/>
              <a:t>years</a:t>
            </a:r>
            <a:r>
              <a:rPr lang="fr-FR" sz="350" dirty="0"/>
              <a:t>) </a:t>
            </a:r>
            <a:r>
              <a:rPr lang="fr-FR" sz="350" dirty="0" err="1"/>
              <a:t>were</a:t>
            </a:r>
            <a:r>
              <a:rPr lang="fr-FR" sz="350" dirty="0"/>
              <a:t> </a:t>
            </a:r>
            <a:r>
              <a:rPr lang="fr-FR" sz="350" dirty="0" err="1"/>
              <a:t>asked</a:t>
            </a:r>
            <a:r>
              <a:rPr lang="fr-FR" sz="350" dirty="0"/>
              <a:t> to </a:t>
            </a:r>
            <a:r>
              <a:rPr lang="fr-FR" sz="350" dirty="0" err="1"/>
              <a:t>participate</a:t>
            </a:r>
            <a:r>
              <a:rPr lang="fr-FR" sz="350" dirty="0"/>
              <a:t> in </a:t>
            </a:r>
            <a:r>
              <a:rPr lang="fr-FR" sz="350" dirty="0" err="1"/>
              <a:t>this</a:t>
            </a:r>
            <a:r>
              <a:rPr lang="fr-FR" sz="350" dirty="0"/>
              <a:t> program. </a:t>
            </a:r>
            <a:r>
              <a:rPr lang="fr-FR" sz="350" dirty="0" err="1"/>
              <a:t>They</a:t>
            </a:r>
            <a:r>
              <a:rPr lang="fr-FR" sz="350" dirty="0"/>
              <a:t> </a:t>
            </a:r>
            <a:r>
              <a:rPr lang="fr-FR" sz="350" dirty="0" err="1"/>
              <a:t>were</a:t>
            </a:r>
            <a:r>
              <a:rPr lang="fr-FR" sz="350" dirty="0"/>
              <a:t> free to </a:t>
            </a:r>
            <a:r>
              <a:rPr lang="fr-FR" sz="350" dirty="0" err="1"/>
              <a:t>participate</a:t>
            </a:r>
            <a:r>
              <a:rPr lang="fr-FR" sz="350" dirty="0"/>
              <a:t>. No </a:t>
            </a:r>
            <a:r>
              <a:rPr lang="fr-FR" sz="350" dirty="0" err="1"/>
              <a:t>financial</a:t>
            </a:r>
            <a:r>
              <a:rPr lang="fr-FR" sz="350" dirty="0"/>
              <a:t> compensation </a:t>
            </a:r>
            <a:r>
              <a:rPr lang="fr-FR" sz="350" dirty="0" err="1"/>
              <a:t>was</a:t>
            </a:r>
            <a:r>
              <a:rPr lang="fr-FR" sz="350" dirty="0"/>
              <a:t> </a:t>
            </a:r>
            <a:r>
              <a:rPr lang="fr-FR" sz="350" dirty="0" err="1"/>
              <a:t>provided</a:t>
            </a:r>
            <a:r>
              <a:rPr lang="fr-FR" sz="350" dirty="0"/>
              <a:t>.</a:t>
            </a:r>
          </a:p>
          <a:p>
            <a:pPr algn="just"/>
            <a:endParaRPr lang="fr-FR" sz="381" dirty="0"/>
          </a:p>
          <a:p>
            <a:pPr marL="54407" indent="-54407" algn="just">
              <a:buFont typeface="Arial" panose="020B0604020202020204" pitchFamily="34" charset="0"/>
              <a:buChar char="•"/>
            </a:pPr>
            <a:r>
              <a:rPr lang="fr-FR" sz="381" b="1" dirty="0" err="1"/>
              <a:t>Students</a:t>
            </a:r>
            <a:r>
              <a:rPr lang="fr-FR" sz="381" b="1" dirty="0"/>
              <a:t> training</a:t>
            </a:r>
          </a:p>
          <a:p>
            <a:r>
              <a:rPr lang="fr-FR" sz="350" dirty="0"/>
              <a:t>All </a:t>
            </a:r>
            <a:r>
              <a:rPr lang="fr-FR" sz="350" dirty="0" err="1"/>
              <a:t>medical</a:t>
            </a:r>
            <a:r>
              <a:rPr lang="fr-FR" sz="350" dirty="0"/>
              <a:t> </a:t>
            </a:r>
            <a:r>
              <a:rPr lang="fr-FR" sz="350" dirty="0" err="1"/>
              <a:t>students</a:t>
            </a:r>
            <a:r>
              <a:rPr lang="fr-FR" sz="350" dirty="0"/>
              <a:t> </a:t>
            </a:r>
            <a:r>
              <a:rPr lang="fr-FR" sz="350" dirty="0" err="1"/>
              <a:t>involved</a:t>
            </a:r>
            <a:r>
              <a:rPr lang="fr-FR" sz="350" dirty="0"/>
              <a:t> in </a:t>
            </a:r>
            <a:r>
              <a:rPr lang="fr-FR" sz="350" dirty="0" err="1"/>
              <a:t>this</a:t>
            </a:r>
            <a:r>
              <a:rPr lang="fr-FR" sz="350" dirty="0"/>
              <a:t> program </a:t>
            </a:r>
            <a:r>
              <a:rPr lang="fr-FR" sz="350" dirty="0" err="1"/>
              <a:t>followed</a:t>
            </a:r>
            <a:r>
              <a:rPr lang="fr-FR" sz="350" dirty="0"/>
              <a:t> a </a:t>
            </a:r>
            <a:r>
              <a:rPr lang="en-US" sz="350" dirty="0"/>
              <a:t>dedicated training by videoconference to strategic, safe, smart, and resource-conscious way.  </a:t>
            </a:r>
            <a:endParaRPr lang="fr-FR" sz="350" b="1" dirty="0"/>
          </a:p>
        </p:txBody>
      </p:sp>
      <p:sp>
        <p:nvSpPr>
          <p:cNvPr id="62" name="ZoneTexte 61"/>
          <p:cNvSpPr txBox="1"/>
          <p:nvPr/>
        </p:nvSpPr>
        <p:spPr>
          <a:xfrm>
            <a:off x="5099310" y="2371824"/>
            <a:ext cx="1032416" cy="926664"/>
          </a:xfrm>
          <a:prstGeom prst="rect">
            <a:avLst/>
          </a:prstGeom>
          <a:noFill/>
        </p:spPr>
        <p:txBody>
          <a:bodyPr wrap="square" rtlCol="0">
            <a:spAutoFit/>
          </a:bodyPr>
          <a:lstStyle/>
          <a:p>
            <a:pPr algn="just"/>
            <a:r>
              <a:rPr lang="en-US" sz="428" b="1" dirty="0"/>
              <a:t>Protocol</a:t>
            </a:r>
          </a:p>
          <a:p>
            <a:pPr algn="just">
              <a:buFont typeface="Arial" panose="020B0604020202020204" pitchFamily="34" charset="0"/>
              <a:buChar char="•"/>
            </a:pPr>
            <a:r>
              <a:rPr lang="en-US" sz="333" dirty="0"/>
              <a:t>Each student was in charge of 3 to 5 subjects. For each subject, they had specific medical information given by the PTA, connected with each general practitioner. The students had to contact by phone their subject several times per week during the confinement period (from March, 17</a:t>
            </a:r>
            <a:r>
              <a:rPr lang="en-US" sz="333" baseline="30000" dirty="0"/>
              <a:t>th</a:t>
            </a:r>
            <a:r>
              <a:rPr lang="en-US" sz="333" dirty="0"/>
              <a:t> to May, 11</a:t>
            </a:r>
            <a:r>
              <a:rPr lang="en-US" sz="333" baseline="30000" dirty="0"/>
              <a:t>th)</a:t>
            </a:r>
            <a:r>
              <a:rPr lang="en-US" sz="333" dirty="0"/>
              <a:t>  They had to provide them social contact according to a well-defined protocol written by the Territorial Platform of Support (PTA) of Grand Nancy. Several objectives were defined (see on the dedicated paragraph)</a:t>
            </a:r>
          </a:p>
          <a:p>
            <a:pPr algn="just">
              <a:buFont typeface="Arial" panose="020B0604020202020204" pitchFamily="34" charset="0"/>
              <a:buChar char="•"/>
            </a:pPr>
            <a:r>
              <a:rPr lang="en-US" sz="333" dirty="0"/>
              <a:t>At the end of the experience an evaluation form was sent to the general practitioners, students and patients in order to collect qualitative and quantitative feedback. </a:t>
            </a:r>
            <a:endParaRPr lang="fr-FR" sz="333" dirty="0"/>
          </a:p>
        </p:txBody>
      </p:sp>
      <p:sp>
        <p:nvSpPr>
          <p:cNvPr id="63" name="ZoneTexte 62"/>
          <p:cNvSpPr txBox="1"/>
          <p:nvPr/>
        </p:nvSpPr>
        <p:spPr>
          <a:xfrm>
            <a:off x="2932856" y="2867104"/>
            <a:ext cx="1920540" cy="420243"/>
          </a:xfrm>
          <a:prstGeom prst="rect">
            <a:avLst/>
          </a:prstGeom>
          <a:noFill/>
        </p:spPr>
        <p:txBody>
          <a:bodyPr wrap="square" rtlCol="0">
            <a:spAutoFit/>
          </a:bodyPr>
          <a:lstStyle/>
          <a:p>
            <a:pPr algn="just"/>
            <a:r>
              <a:rPr lang="en-US" sz="381" b="1" dirty="0"/>
              <a:t>Objectives</a:t>
            </a:r>
          </a:p>
          <a:p>
            <a:pPr marL="68009" indent="-68009" algn="just">
              <a:buFont typeface="Arial" panose="020B0604020202020204" pitchFamily="34" charset="0"/>
              <a:buChar char="•"/>
            </a:pPr>
            <a:r>
              <a:rPr lang="fr-FR" sz="350" dirty="0" err="1"/>
              <a:t>Maintain</a:t>
            </a:r>
            <a:r>
              <a:rPr lang="fr-FR" sz="350" dirty="0"/>
              <a:t> a social </a:t>
            </a:r>
            <a:r>
              <a:rPr lang="fr-FR" sz="350" dirty="0" err="1"/>
              <a:t>link</a:t>
            </a:r>
            <a:r>
              <a:rPr lang="fr-FR" sz="350" dirty="0"/>
              <a:t>, a </a:t>
            </a:r>
            <a:r>
              <a:rPr lang="fr-FR" sz="350" dirty="0" err="1"/>
              <a:t>space</a:t>
            </a:r>
            <a:r>
              <a:rPr lang="fr-FR" sz="350" dirty="0"/>
              <a:t> for exchange and dialogue: </a:t>
            </a:r>
            <a:r>
              <a:rPr lang="fr-FR" sz="350" dirty="0" err="1"/>
              <a:t>listen</a:t>
            </a:r>
            <a:r>
              <a:rPr lang="fr-FR" sz="350" dirty="0"/>
              <a:t>, </a:t>
            </a:r>
            <a:r>
              <a:rPr lang="fr-FR" sz="350" dirty="0" err="1"/>
              <a:t>explain</a:t>
            </a:r>
            <a:r>
              <a:rPr lang="fr-FR" sz="350" dirty="0"/>
              <a:t>, </a:t>
            </a:r>
            <a:r>
              <a:rPr lang="fr-FR" sz="350" dirty="0" err="1"/>
              <a:t>reassure</a:t>
            </a:r>
            <a:r>
              <a:rPr lang="fr-FR" sz="350" dirty="0"/>
              <a:t>...</a:t>
            </a:r>
          </a:p>
          <a:p>
            <a:pPr marL="68009" indent="-68009" algn="just">
              <a:buFont typeface="Arial" panose="020B0604020202020204" pitchFamily="34" charset="0"/>
              <a:buChar char="•"/>
            </a:pPr>
            <a:r>
              <a:rPr lang="en-US" sz="350" dirty="0"/>
              <a:t>Enable an early tracking of needs to be covered, in the context of daily life</a:t>
            </a:r>
          </a:p>
          <a:p>
            <a:pPr marL="68009" indent="-68009" algn="just">
              <a:buFont typeface="Arial" panose="020B0604020202020204" pitchFamily="34" charset="0"/>
              <a:buChar char="•"/>
            </a:pPr>
            <a:r>
              <a:rPr lang="en-US" sz="350" dirty="0"/>
              <a:t>Early detection of signs of decompensation, loss of quality of life, ...</a:t>
            </a:r>
          </a:p>
          <a:p>
            <a:pPr marL="68009" indent="-68009" algn="just">
              <a:buFont typeface="Arial" panose="020B0604020202020204" pitchFamily="34" charset="0"/>
              <a:buChar char="•"/>
            </a:pPr>
            <a:r>
              <a:rPr lang="en-US" sz="350" dirty="0"/>
              <a:t>Be able to alert the geriatrician of the PTA as often as necessary</a:t>
            </a:r>
          </a:p>
          <a:p>
            <a:pPr marL="68009" indent="-68009" algn="just">
              <a:buFont typeface="Arial" panose="020B0604020202020204" pitchFamily="34" charset="0"/>
              <a:buChar char="•"/>
            </a:pPr>
            <a:r>
              <a:rPr lang="en-US" sz="350" dirty="0"/>
              <a:t>Allowing General Practitioner to mainly devote their activity to acute situations</a:t>
            </a:r>
            <a:endParaRPr lang="fr-FR" sz="350" dirty="0"/>
          </a:p>
        </p:txBody>
      </p:sp>
      <p:graphicFrame>
        <p:nvGraphicFramePr>
          <p:cNvPr id="65" name="Tableau 64"/>
          <p:cNvGraphicFramePr>
            <a:graphicFrameLocks noGrp="1"/>
          </p:cNvGraphicFramePr>
          <p:nvPr>
            <p:extLst>
              <p:ext uri="{D42A27DB-BD31-4B8C-83A1-F6EECF244321}">
                <p14:modId xmlns:p14="http://schemas.microsoft.com/office/powerpoint/2010/main" val="2598974146"/>
              </p:ext>
            </p:extLst>
          </p:nvPr>
        </p:nvGraphicFramePr>
        <p:xfrm>
          <a:off x="4599555" y="3507381"/>
          <a:ext cx="1511692" cy="838972"/>
        </p:xfrm>
        <a:graphic>
          <a:graphicData uri="http://schemas.openxmlformats.org/drawingml/2006/table">
            <a:tbl>
              <a:tblPr firstRow="1" firstCol="1" bandRow="1">
                <a:tableStyleId>{93296810-A885-4BE3-A3E7-6D5BEEA58F35}</a:tableStyleId>
              </a:tblPr>
              <a:tblGrid>
                <a:gridCol w="1511692">
                  <a:extLst>
                    <a:ext uri="{9D8B030D-6E8A-4147-A177-3AD203B41FA5}">
                      <a16:colId xmlns:a16="http://schemas.microsoft.com/office/drawing/2014/main" val="20000"/>
                    </a:ext>
                  </a:extLst>
                </a:gridCol>
              </a:tblGrid>
              <a:tr h="117209">
                <a:tc>
                  <a:txBody>
                    <a:bodyPr/>
                    <a:lstStyle/>
                    <a:p>
                      <a:pPr algn="ctr">
                        <a:spcAft>
                          <a:spcPts val="0"/>
                        </a:spcAft>
                        <a:tabLst>
                          <a:tab pos="4140835" algn="ctr"/>
                        </a:tabLst>
                      </a:pPr>
                      <a:r>
                        <a:rPr lang="fr-FR" sz="500" b="1" dirty="0">
                          <a:effectLst/>
                          <a:latin typeface="+mn-lt"/>
                        </a:rPr>
                        <a:t>General </a:t>
                      </a:r>
                      <a:r>
                        <a:rPr lang="fr-FR" sz="500" b="1" dirty="0" err="1">
                          <a:effectLst/>
                          <a:latin typeface="+mn-lt"/>
                        </a:rPr>
                        <a:t>Practioners</a:t>
                      </a:r>
                      <a:r>
                        <a:rPr lang="fr-FR" sz="500" b="1" dirty="0">
                          <a:effectLst/>
                          <a:latin typeface="+mn-lt"/>
                        </a:rPr>
                        <a:t>’ opinion?</a:t>
                      </a:r>
                      <a:endParaRPr lang="fr-FR" sz="500" b="0" dirty="0">
                        <a:solidFill>
                          <a:schemeClr val="tx1"/>
                        </a:solidFill>
                        <a:effectLst/>
                        <a:latin typeface="+mn-lt"/>
                        <a:ea typeface="Times New Roman"/>
                      </a:endParaRPr>
                    </a:p>
                  </a:txBody>
                  <a:tcPr marL="8164" marR="8164" marT="0" marB="0" anchor="ctr"/>
                </a:tc>
                <a:extLst>
                  <a:ext uri="{0D108BD9-81ED-4DB2-BD59-A6C34878D82A}">
                    <a16:rowId xmlns:a16="http://schemas.microsoft.com/office/drawing/2014/main" val="10001"/>
                  </a:ext>
                </a:extLst>
              </a:tr>
              <a:tr h="86618">
                <a:tc>
                  <a:txBody>
                    <a:bodyPr/>
                    <a:lstStyle/>
                    <a:p>
                      <a:pPr algn="ctr">
                        <a:spcAft>
                          <a:spcPts val="0"/>
                        </a:spcAft>
                        <a:tabLst>
                          <a:tab pos="4140835" algn="ctr"/>
                        </a:tabLst>
                      </a:pPr>
                      <a:r>
                        <a:rPr lang="en-US" sz="300" b="0" dirty="0">
                          <a:solidFill>
                            <a:schemeClr val="tx1"/>
                          </a:solidFill>
                          <a:effectLst/>
                          <a:latin typeface="+mn-lt"/>
                          <a:ea typeface="Times New Roman"/>
                        </a:rPr>
                        <a:t>Nothing to say, a very good initiative!</a:t>
                      </a:r>
                      <a:endParaRPr lang="fr-FR" sz="300" b="0" dirty="0">
                        <a:solidFill>
                          <a:schemeClr val="tx1"/>
                        </a:solidFill>
                        <a:effectLst/>
                        <a:latin typeface="+mn-lt"/>
                        <a:ea typeface="Times New Roman"/>
                      </a:endParaRPr>
                    </a:p>
                  </a:txBody>
                  <a:tcPr marL="8164" marR="8164" marT="0" marB="0" anchor="ctr">
                    <a:solidFill>
                      <a:schemeClr val="bg1"/>
                    </a:solidFill>
                  </a:tcPr>
                </a:tc>
                <a:extLst>
                  <a:ext uri="{0D108BD9-81ED-4DB2-BD59-A6C34878D82A}">
                    <a16:rowId xmlns:a16="http://schemas.microsoft.com/office/drawing/2014/main" val="10002"/>
                  </a:ext>
                </a:extLst>
              </a:tr>
              <a:tr h="101600">
                <a:tc>
                  <a:txBody>
                    <a:bodyPr/>
                    <a:lstStyle/>
                    <a:p>
                      <a:pPr algn="ctr">
                        <a:spcAft>
                          <a:spcPts val="0"/>
                        </a:spcAft>
                        <a:tabLst>
                          <a:tab pos="4140835" algn="ctr"/>
                        </a:tabLst>
                      </a:pPr>
                      <a:r>
                        <a:rPr lang="en-US" sz="300" b="0" dirty="0">
                          <a:solidFill>
                            <a:schemeClr val="bg1"/>
                          </a:solidFill>
                          <a:effectLst/>
                          <a:latin typeface="+mn-lt"/>
                        </a:rPr>
                        <a:t>A patient's daughter told that her mother felt that the student listened to her while her children no longer listened to her.</a:t>
                      </a:r>
                      <a:endParaRPr lang="fr-FR" sz="300" b="0" dirty="0">
                        <a:solidFill>
                          <a:schemeClr val="bg1"/>
                        </a:solidFill>
                        <a:effectLst/>
                        <a:latin typeface="+mn-lt"/>
                        <a:ea typeface="Times New Roman"/>
                      </a:endParaRPr>
                    </a:p>
                  </a:txBody>
                  <a:tcPr marL="8164" marR="8164" marT="0" marB="0" anchor="ctr"/>
                </a:tc>
                <a:extLst>
                  <a:ext uri="{0D108BD9-81ED-4DB2-BD59-A6C34878D82A}">
                    <a16:rowId xmlns:a16="http://schemas.microsoft.com/office/drawing/2014/main" val="10003"/>
                  </a:ext>
                </a:extLst>
              </a:tr>
              <a:tr h="101600">
                <a:tc>
                  <a:txBody>
                    <a:bodyPr/>
                    <a:lstStyle/>
                    <a:p>
                      <a:pPr algn="ctr">
                        <a:spcAft>
                          <a:spcPts val="0"/>
                        </a:spcAft>
                        <a:tabLst>
                          <a:tab pos="4140835" algn="ctr"/>
                        </a:tabLst>
                      </a:pPr>
                      <a:r>
                        <a:rPr lang="en-US" sz="300" b="0" dirty="0">
                          <a:solidFill>
                            <a:schemeClr val="tx1"/>
                          </a:solidFill>
                          <a:effectLst/>
                          <a:latin typeface="+mn-lt"/>
                          <a:ea typeface="Times New Roman"/>
                        </a:rPr>
                        <a:t>Many compliments, very touched that their patients are called even on national holidays!</a:t>
                      </a:r>
                      <a:endParaRPr lang="fr-FR" sz="300" b="0" dirty="0">
                        <a:solidFill>
                          <a:schemeClr val="tx1"/>
                        </a:solidFill>
                        <a:effectLst/>
                        <a:latin typeface="+mn-lt"/>
                        <a:ea typeface="Times New Roman"/>
                      </a:endParaRPr>
                    </a:p>
                  </a:txBody>
                  <a:tcPr marL="8164" marR="8164" marT="0" marB="0" anchor="ctr">
                    <a:solidFill>
                      <a:schemeClr val="bg1"/>
                    </a:solidFill>
                  </a:tcPr>
                </a:tc>
                <a:extLst>
                  <a:ext uri="{0D108BD9-81ED-4DB2-BD59-A6C34878D82A}">
                    <a16:rowId xmlns:a16="http://schemas.microsoft.com/office/drawing/2014/main" val="10004"/>
                  </a:ext>
                </a:extLst>
              </a:tr>
              <a:tr h="86618">
                <a:tc>
                  <a:txBody>
                    <a:bodyPr/>
                    <a:lstStyle/>
                    <a:p>
                      <a:pPr algn="ctr">
                        <a:spcAft>
                          <a:spcPts val="0"/>
                        </a:spcAft>
                        <a:tabLst>
                          <a:tab pos="4140835" algn="ctr"/>
                        </a:tabLst>
                      </a:pPr>
                      <a:r>
                        <a:rPr lang="en-US" sz="300" b="1" dirty="0">
                          <a:solidFill>
                            <a:schemeClr val="bg1"/>
                          </a:solidFill>
                          <a:effectLst/>
                          <a:latin typeface="+mn-lt"/>
                          <a:ea typeface="Times New Roman"/>
                        </a:rPr>
                        <a:t>Patients very happy with calls</a:t>
                      </a:r>
                      <a:endParaRPr lang="fr-FR" sz="300" b="1" dirty="0">
                        <a:solidFill>
                          <a:schemeClr val="bg1"/>
                        </a:solidFill>
                        <a:effectLst/>
                        <a:latin typeface="+mn-lt"/>
                        <a:ea typeface="Times New Roman"/>
                      </a:endParaRPr>
                    </a:p>
                  </a:txBody>
                  <a:tcPr marL="8164" marR="8164" marT="0" marB="0" anchor="ctr"/>
                </a:tc>
                <a:extLst>
                  <a:ext uri="{0D108BD9-81ED-4DB2-BD59-A6C34878D82A}">
                    <a16:rowId xmlns:a16="http://schemas.microsoft.com/office/drawing/2014/main" val="2412083161"/>
                  </a:ext>
                </a:extLst>
              </a:tr>
              <a:tr h="86618">
                <a:tc>
                  <a:txBody>
                    <a:bodyPr/>
                    <a:lstStyle/>
                    <a:p>
                      <a:pPr algn="ctr">
                        <a:spcAft>
                          <a:spcPts val="0"/>
                        </a:spcAft>
                        <a:tabLst>
                          <a:tab pos="4140835" algn="ctr"/>
                        </a:tabLst>
                      </a:pPr>
                      <a:r>
                        <a:rPr lang="fr-FR" sz="300" b="0" dirty="0">
                          <a:solidFill>
                            <a:schemeClr val="tx1"/>
                          </a:solidFill>
                          <a:effectLst/>
                          <a:latin typeface="+mn-lt"/>
                          <a:ea typeface="Times New Roman"/>
                        </a:rPr>
                        <a:t>Congratulations!!!</a:t>
                      </a:r>
                    </a:p>
                  </a:txBody>
                  <a:tcPr marL="8164" marR="8164" marT="0" marB="0" anchor="ctr">
                    <a:solidFill>
                      <a:schemeClr val="bg1"/>
                    </a:solidFill>
                  </a:tcPr>
                </a:tc>
                <a:extLst>
                  <a:ext uri="{0D108BD9-81ED-4DB2-BD59-A6C34878D82A}">
                    <a16:rowId xmlns:a16="http://schemas.microsoft.com/office/drawing/2014/main" val="10005"/>
                  </a:ext>
                </a:extLst>
              </a:tr>
              <a:tr h="70491">
                <a:tc>
                  <a:txBody>
                    <a:bodyPr/>
                    <a:lstStyle/>
                    <a:p>
                      <a:pPr algn="ctr">
                        <a:spcAft>
                          <a:spcPts val="0"/>
                        </a:spcAft>
                        <a:tabLst>
                          <a:tab pos="4140835" algn="ctr"/>
                        </a:tabLst>
                      </a:pPr>
                      <a:r>
                        <a:rPr lang="en-US" sz="300" b="1" dirty="0">
                          <a:effectLst/>
                          <a:latin typeface="+mn-lt"/>
                        </a:rPr>
                        <a:t>Keep going, don't give up and good luck!</a:t>
                      </a:r>
                      <a:endParaRPr lang="fr-FR" sz="300" b="1" dirty="0">
                        <a:effectLst/>
                        <a:latin typeface="+mn-lt"/>
                        <a:ea typeface="Times New Roman"/>
                      </a:endParaRPr>
                    </a:p>
                  </a:txBody>
                  <a:tcPr marL="8164" marR="8164" marT="0" marB="0" anchor="ctr"/>
                </a:tc>
                <a:extLst>
                  <a:ext uri="{0D108BD9-81ED-4DB2-BD59-A6C34878D82A}">
                    <a16:rowId xmlns:a16="http://schemas.microsoft.com/office/drawing/2014/main" val="10006"/>
                  </a:ext>
                </a:extLst>
              </a:tr>
              <a:tr h="86618">
                <a:tc>
                  <a:txBody>
                    <a:bodyPr/>
                    <a:lstStyle/>
                    <a:p>
                      <a:pPr algn="ctr">
                        <a:spcAft>
                          <a:spcPts val="0"/>
                        </a:spcAft>
                        <a:tabLst>
                          <a:tab pos="4140835" algn="ctr"/>
                        </a:tabLst>
                      </a:pPr>
                      <a:r>
                        <a:rPr lang="en-US" sz="300" b="0" dirty="0">
                          <a:solidFill>
                            <a:schemeClr val="tx1"/>
                          </a:solidFill>
                          <a:effectLst/>
                          <a:latin typeface="+mn-lt"/>
                          <a:ea typeface="Times New Roman"/>
                        </a:rPr>
                        <a:t>Positive feedback from its patients</a:t>
                      </a:r>
                      <a:endParaRPr lang="fr-FR" sz="300" b="0" dirty="0">
                        <a:solidFill>
                          <a:schemeClr val="tx1"/>
                        </a:solidFill>
                        <a:effectLst/>
                        <a:latin typeface="+mn-lt"/>
                        <a:ea typeface="Times New Roman"/>
                      </a:endParaRPr>
                    </a:p>
                  </a:txBody>
                  <a:tcPr marL="8164" marR="8164" marT="0" marB="0" anchor="ctr">
                    <a:solidFill>
                      <a:schemeClr val="bg1"/>
                    </a:solidFill>
                  </a:tcPr>
                </a:tc>
                <a:extLst>
                  <a:ext uri="{0D108BD9-81ED-4DB2-BD59-A6C34878D82A}">
                    <a16:rowId xmlns:a16="http://schemas.microsoft.com/office/drawing/2014/main" val="10007"/>
                  </a:ext>
                </a:extLst>
              </a:tr>
              <a:tr h="101600">
                <a:tc>
                  <a:txBody>
                    <a:bodyPr/>
                    <a:lstStyle/>
                    <a:p>
                      <a:pPr algn="ctr">
                        <a:spcAft>
                          <a:spcPts val="0"/>
                        </a:spcAft>
                        <a:tabLst>
                          <a:tab pos="4140835" algn="ctr"/>
                        </a:tabLst>
                      </a:pPr>
                      <a:r>
                        <a:rPr lang="en-US" sz="300" b="0" dirty="0">
                          <a:effectLst/>
                          <a:latin typeface="+mn-lt"/>
                        </a:rPr>
                        <a:t>Thanks</a:t>
                      </a:r>
                      <a:r>
                        <a:rPr lang="en-US" sz="300" b="0" baseline="0" dirty="0">
                          <a:effectLst/>
                          <a:latin typeface="+mn-lt"/>
                        </a:rPr>
                        <a:t> to this action, I’ve been  warned about two persons who really needed  quick medical assistance although they didn’t call for help !</a:t>
                      </a:r>
                      <a:endParaRPr lang="fr-FR" sz="300" b="0" dirty="0">
                        <a:effectLst/>
                        <a:latin typeface="+mn-lt"/>
                        <a:ea typeface="Times New Roman"/>
                      </a:endParaRPr>
                    </a:p>
                  </a:txBody>
                  <a:tcPr marL="8164" marR="8164" marT="0" marB="0" anchor="ctr"/>
                </a:tc>
                <a:extLst>
                  <a:ext uri="{0D108BD9-81ED-4DB2-BD59-A6C34878D82A}">
                    <a16:rowId xmlns:a16="http://schemas.microsoft.com/office/drawing/2014/main" val="10008"/>
                  </a:ext>
                </a:extLst>
              </a:tr>
            </a:tbl>
          </a:graphicData>
        </a:graphic>
      </p:graphicFrame>
      <p:sp>
        <p:nvSpPr>
          <p:cNvPr id="47" name="ZoneTexte 46"/>
          <p:cNvSpPr txBox="1"/>
          <p:nvPr/>
        </p:nvSpPr>
        <p:spPr>
          <a:xfrm>
            <a:off x="4401858" y="2669603"/>
            <a:ext cx="664991" cy="268150"/>
          </a:xfrm>
          <a:prstGeom prst="rect">
            <a:avLst/>
          </a:prstGeom>
          <a:noFill/>
        </p:spPr>
        <p:txBody>
          <a:bodyPr wrap="square" rtlCol="0">
            <a:spAutoFit/>
          </a:bodyPr>
          <a:lstStyle/>
          <a:p>
            <a:r>
              <a:rPr lang="en-US" sz="381" b="1" dirty="0"/>
              <a:t>Figure2.  </a:t>
            </a:r>
            <a:r>
              <a:rPr lang="en-US" sz="381" dirty="0"/>
              <a:t>Health network from GP to GP, patients centric</a:t>
            </a:r>
          </a:p>
        </p:txBody>
      </p:sp>
    </p:spTree>
    <p:extLst>
      <p:ext uri="{BB962C8B-B14F-4D97-AF65-F5344CB8AC3E}">
        <p14:creationId xmlns:p14="http://schemas.microsoft.com/office/powerpoint/2010/main" val="3929239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4753" y="390052"/>
            <a:ext cx="7938654" cy="574531"/>
          </a:xfrm>
        </p:spPr>
        <p:txBody>
          <a:bodyPr>
            <a:noAutofit/>
          </a:bodyPr>
          <a:lstStyle/>
          <a:p>
            <a:pPr algn="ctr"/>
            <a:r>
              <a:rPr lang="en-US" sz="1600" dirty="0"/>
              <a:t>ENSURING QUALITY TRAINING IN THE CONTEXT OF A HEALTH CRISIS: AN ISSUE IN THE DAILY ACTIVITY OF HEALTH TRAINING INSTITUT</a:t>
            </a:r>
            <a:br>
              <a:rPr lang="en-US" sz="1600" dirty="0"/>
            </a:br>
            <a:endParaRPr lang="fr-FR" sz="1600" dirty="0"/>
          </a:p>
        </p:txBody>
      </p:sp>
      <p:sp>
        <p:nvSpPr>
          <p:cNvPr id="9" name="Rectangle à coins arrondis 8"/>
          <p:cNvSpPr/>
          <p:nvPr/>
        </p:nvSpPr>
        <p:spPr>
          <a:xfrm>
            <a:off x="2577984" y="779319"/>
            <a:ext cx="4563303" cy="4987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NURSES SCHOOLS </a:t>
            </a:r>
          </a:p>
        </p:txBody>
      </p:sp>
      <p:sp>
        <p:nvSpPr>
          <p:cNvPr id="10" name="Rectangle 9"/>
          <p:cNvSpPr/>
          <p:nvPr/>
        </p:nvSpPr>
        <p:spPr>
          <a:xfrm>
            <a:off x="2908625" y="1364265"/>
            <a:ext cx="4249159" cy="2448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Training management </a:t>
            </a:r>
          </a:p>
        </p:txBody>
      </p:sp>
      <p:sp>
        <p:nvSpPr>
          <p:cNvPr id="12" name="Rectangle à coins arrondis 11"/>
          <p:cNvSpPr/>
          <p:nvPr/>
        </p:nvSpPr>
        <p:spPr>
          <a:xfrm>
            <a:off x="2386288" y="1703770"/>
            <a:ext cx="5945294" cy="10354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Ensure quality 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Building the professionalization of learners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Preserving well-being in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traininng</a:t>
            </a:r>
            <a:r>
              <a:rPr kumimoji="0" lang="en-US" sz="1800" b="0" i="0" u="none" strike="noStrike" kern="1200" cap="none" spc="0" normalizeH="0" baseline="0" noProof="0" dirty="0">
                <a:ln>
                  <a:noFill/>
                </a:ln>
                <a:solidFill>
                  <a:prstClr val="black"/>
                </a:solidFill>
                <a:effectLst/>
                <a:uLnTx/>
                <a:uFillTx/>
                <a:latin typeface="Calibri"/>
                <a:ea typeface="+mn-ea"/>
                <a:cs typeface="+mn-cs"/>
              </a:rPr>
              <a:t> health care activities in the context of a health crisis</a:t>
            </a:r>
          </a:p>
        </p:txBody>
      </p:sp>
      <p:sp>
        <p:nvSpPr>
          <p:cNvPr id="13" name="Éclair 12"/>
          <p:cNvSpPr/>
          <p:nvPr/>
        </p:nvSpPr>
        <p:spPr>
          <a:xfrm>
            <a:off x="912376" y="1744479"/>
            <a:ext cx="914400" cy="914400"/>
          </a:xfrm>
          <a:prstGeom prst="lightningBol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à coins arrondis 14"/>
          <p:cNvSpPr/>
          <p:nvPr/>
        </p:nvSpPr>
        <p:spPr>
          <a:xfrm>
            <a:off x="912376" y="2908117"/>
            <a:ext cx="2306098" cy="7062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Calibri"/>
                <a:ea typeface="+mn-ea"/>
                <a:cs typeface="+mn-cs"/>
              </a:rPr>
              <a:t>Adapt</a:t>
            </a:r>
            <a:r>
              <a:rPr kumimoji="0" lang="fr-FR" sz="1800" b="1" i="0" u="none" strike="noStrike" kern="1200" cap="none" spc="0" normalizeH="0" baseline="0" noProof="0" dirty="0">
                <a:ln>
                  <a:noFill/>
                </a:ln>
                <a:solidFill>
                  <a:prstClr val="black"/>
                </a:solidFill>
                <a:effectLst/>
                <a:uLnTx/>
                <a:uFillTx/>
                <a:latin typeface="Calibri"/>
                <a:ea typeface="+mn-ea"/>
                <a:cs typeface="+mn-cs"/>
              </a:rPr>
              <a:t> the training </a:t>
            </a:r>
            <a:r>
              <a:rPr kumimoji="0" lang="fr-FR" sz="1800" b="1" i="0" u="none" strike="noStrike" kern="1200" cap="none" spc="0" normalizeH="0" baseline="0" noProof="0" dirty="0" err="1">
                <a:ln>
                  <a:noFill/>
                </a:ln>
                <a:solidFill>
                  <a:prstClr val="black"/>
                </a:solidFill>
                <a:effectLst/>
                <a:uLnTx/>
                <a:uFillTx/>
                <a:latin typeface="Calibri"/>
                <a:ea typeface="+mn-ea"/>
                <a:cs typeface="+mn-cs"/>
              </a:rPr>
              <a:t>device</a:t>
            </a: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Rectangle 19"/>
          <p:cNvSpPr/>
          <p:nvPr/>
        </p:nvSpPr>
        <p:spPr>
          <a:xfrm>
            <a:off x="2019368" y="4227156"/>
            <a:ext cx="1039091" cy="3322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Hybridization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p:cNvSpPr/>
          <p:nvPr/>
        </p:nvSpPr>
        <p:spPr>
          <a:xfrm>
            <a:off x="3156062" y="4227156"/>
            <a:ext cx="996641" cy="3322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a:ea typeface="+mn-ea"/>
                <a:cs typeface="+mn-cs"/>
              </a:rPr>
              <a:t>Simulation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ectangle 21"/>
          <p:cNvSpPr/>
          <p:nvPr/>
        </p:nvSpPr>
        <p:spPr>
          <a:xfrm>
            <a:off x="193766" y="4208905"/>
            <a:ext cx="1756064" cy="3322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Innovative teaching methods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22"/>
          <p:cNvSpPr/>
          <p:nvPr/>
        </p:nvSpPr>
        <p:spPr>
          <a:xfrm>
            <a:off x="229740" y="3742782"/>
            <a:ext cx="3883920" cy="3921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New construction of the alternation of training</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Rectangle à coins arrondis 24"/>
          <p:cNvSpPr/>
          <p:nvPr/>
        </p:nvSpPr>
        <p:spPr>
          <a:xfrm>
            <a:off x="5936852" y="2947893"/>
            <a:ext cx="2566555" cy="5591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Calibri"/>
                <a:ea typeface="+mn-ea"/>
                <a:cs typeface="+mn-cs"/>
              </a:rPr>
              <a:t>Accompanying learners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Rectangle 25"/>
          <p:cNvSpPr/>
          <p:nvPr/>
        </p:nvSpPr>
        <p:spPr>
          <a:xfrm>
            <a:off x="5358935" y="4078042"/>
            <a:ext cx="1714500" cy="3976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a:ea typeface="+mn-ea"/>
                <a:cs typeface="+mn-cs"/>
              </a:rPr>
              <a:t>Training course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Rectangle 26"/>
          <p:cNvSpPr/>
          <p:nvPr/>
        </p:nvSpPr>
        <p:spPr>
          <a:xfrm>
            <a:off x="7266588" y="4087140"/>
            <a:ext cx="1617338" cy="3832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a:ea typeface="+mn-ea"/>
                <a:cs typeface="+mn-cs"/>
              </a:rPr>
              <a:t>Skills developed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Rectangle 28"/>
          <p:cNvSpPr/>
          <p:nvPr/>
        </p:nvSpPr>
        <p:spPr>
          <a:xfrm>
            <a:off x="5936852" y="3614334"/>
            <a:ext cx="2408870" cy="3978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Year of training/number of months of training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1" name="Connecteur droit avec flèche 30"/>
          <p:cNvCxnSpPr/>
          <p:nvPr/>
        </p:nvCxnSpPr>
        <p:spPr>
          <a:xfrm flipH="1">
            <a:off x="3551362" y="2815936"/>
            <a:ext cx="394855" cy="3148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p:nvPr/>
        </p:nvCxnSpPr>
        <p:spPr>
          <a:xfrm>
            <a:off x="5305406" y="2815935"/>
            <a:ext cx="384463" cy="3148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Rectangle à coins arrondis 35"/>
          <p:cNvSpPr/>
          <p:nvPr/>
        </p:nvSpPr>
        <p:spPr>
          <a:xfrm>
            <a:off x="5188707" y="4636504"/>
            <a:ext cx="3938155" cy="3480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Assignment of the professional placement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Rectangle à coins arrondis 36"/>
          <p:cNvSpPr/>
          <p:nvPr/>
        </p:nvSpPr>
        <p:spPr>
          <a:xfrm>
            <a:off x="229741" y="4649883"/>
            <a:ext cx="3883920" cy="3346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ENSURE VALIDATION OF TRAINING AND GRADUATION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94437" y="1760107"/>
            <a:ext cx="5610213"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Health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crisis</a:t>
            </a:r>
            <a:r>
              <a:rPr kumimoji="0" lang="fr-FR" sz="1800" b="0" i="0" u="none" strike="noStrike" kern="1200" cap="none" spc="0" normalizeH="0" baseline="0" noProof="0" dirty="0">
                <a:ln>
                  <a:noFill/>
                </a:ln>
                <a:solidFill>
                  <a:prstClr val="black"/>
                </a:solidFill>
                <a:effectLst/>
                <a:uLnTx/>
                <a:uFillTx/>
                <a:latin typeface="Calibri"/>
                <a:ea typeface="+mn-ea"/>
                <a:cs typeface="+mn-cs"/>
              </a:rPr>
              <a:t> COVID 19</a:t>
            </a:r>
          </a:p>
        </p:txBody>
      </p:sp>
    </p:spTree>
    <p:extLst>
      <p:ext uri="{BB962C8B-B14F-4D97-AF65-F5344CB8AC3E}">
        <p14:creationId xmlns:p14="http://schemas.microsoft.com/office/powerpoint/2010/main" val="174175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5" grpId="0" animBg="1"/>
      <p:bldP spid="20" grpId="0" animBg="1"/>
      <p:bldP spid="21" grpId="0" animBg="1"/>
      <p:bldP spid="22" grpId="0" animBg="1"/>
      <p:bldP spid="23" grpId="0" animBg="1"/>
      <p:bldP spid="25" grpId="0" animBg="1"/>
      <p:bldP spid="26" grpId="0" animBg="1"/>
      <p:bldP spid="27" grpId="0" animBg="1"/>
      <p:bldP spid="29"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6809" y="204788"/>
            <a:ext cx="8239991" cy="4389835"/>
          </a:xfrm>
        </p:spPr>
        <p:txBody>
          <a:bodyPr>
            <a:normAutofit/>
          </a:bodyPr>
          <a:lstStyle/>
          <a:p>
            <a:pPr algn="just"/>
            <a:r>
              <a:rPr lang="fr-FR" sz="1600" b="1" dirty="0">
                <a:solidFill>
                  <a:srgbClr val="002060"/>
                </a:solidFill>
              </a:rPr>
              <a:t>PREMIER CONSTAT</a:t>
            </a:r>
          </a:p>
          <a:p>
            <a:pPr algn="just"/>
            <a:endParaRPr lang="fr-FR" sz="1600" b="1" dirty="0">
              <a:solidFill>
                <a:srgbClr val="002060"/>
              </a:solidFill>
            </a:endParaRPr>
          </a:p>
          <a:p>
            <a:pPr algn="just"/>
            <a:endParaRPr lang="fr-FR" sz="1600" b="1" dirty="0">
              <a:solidFill>
                <a:srgbClr val="002060"/>
              </a:solidFill>
            </a:endParaRPr>
          </a:p>
        </p:txBody>
      </p:sp>
      <p:graphicFrame>
        <p:nvGraphicFramePr>
          <p:cNvPr id="9" name="Diagramme 8"/>
          <p:cNvGraphicFramePr/>
          <p:nvPr>
            <p:extLst>
              <p:ext uri="{D42A27DB-BD31-4B8C-83A1-F6EECF244321}">
                <p14:modId xmlns:p14="http://schemas.microsoft.com/office/powerpoint/2010/main" val="1502858790"/>
              </p:ext>
            </p:extLst>
          </p:nvPr>
        </p:nvGraphicFramePr>
        <p:xfrm>
          <a:off x="460662" y="528780"/>
          <a:ext cx="8212283" cy="4614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Connecteur droit avec flèche 10"/>
          <p:cNvCxnSpPr/>
          <p:nvPr/>
        </p:nvCxnSpPr>
        <p:spPr>
          <a:xfrm>
            <a:off x="5948794" y="2660073"/>
            <a:ext cx="2182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a:off x="2722418" y="3792683"/>
            <a:ext cx="2701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p:nvPr/>
        </p:nvCxnSpPr>
        <p:spPr>
          <a:xfrm>
            <a:off x="7190509" y="4052455"/>
            <a:ext cx="35329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402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6810" y="204789"/>
            <a:ext cx="8239991" cy="4389835"/>
          </a:xfrm>
        </p:spPr>
        <p:txBody>
          <a:bodyPr>
            <a:normAutofit/>
          </a:bodyPr>
          <a:lstStyle/>
          <a:p>
            <a:pPr algn="just"/>
            <a:r>
              <a:rPr lang="fr-FR" sz="1600" b="1" dirty="0">
                <a:solidFill>
                  <a:srgbClr val="002060"/>
                </a:solidFill>
              </a:rPr>
              <a:t>FIRST OBSERVATION</a:t>
            </a:r>
          </a:p>
          <a:p>
            <a:pPr algn="just"/>
            <a:endParaRPr lang="fr-FR" sz="1600" b="1" dirty="0">
              <a:solidFill>
                <a:srgbClr val="002060"/>
              </a:solidFill>
            </a:endParaRPr>
          </a:p>
          <a:p>
            <a:pPr algn="just"/>
            <a:endParaRPr lang="fr-FR" sz="1600" b="1" dirty="0">
              <a:solidFill>
                <a:srgbClr val="002060"/>
              </a:solidFill>
            </a:endParaRPr>
          </a:p>
        </p:txBody>
      </p:sp>
      <p:graphicFrame>
        <p:nvGraphicFramePr>
          <p:cNvPr id="9" name="Diagramme 8"/>
          <p:cNvGraphicFramePr/>
          <p:nvPr>
            <p:extLst>
              <p:ext uri="{D42A27DB-BD31-4B8C-83A1-F6EECF244321}">
                <p14:modId xmlns:p14="http://schemas.microsoft.com/office/powerpoint/2010/main" val="2233685544"/>
              </p:ext>
            </p:extLst>
          </p:nvPr>
        </p:nvGraphicFramePr>
        <p:xfrm>
          <a:off x="308263" y="528780"/>
          <a:ext cx="8212283" cy="4614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Connecteur droit avec flèche 10"/>
          <p:cNvCxnSpPr/>
          <p:nvPr/>
        </p:nvCxnSpPr>
        <p:spPr>
          <a:xfrm>
            <a:off x="5738381" y="2672803"/>
            <a:ext cx="2182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a:off x="5323684" y="4137828"/>
            <a:ext cx="2701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p:nvPr/>
        </p:nvCxnSpPr>
        <p:spPr>
          <a:xfrm>
            <a:off x="7300858" y="3668264"/>
            <a:ext cx="35329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482992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2D0CD9F4657C4596C915F916E9FF34" ma:contentTypeVersion="13" ma:contentTypeDescription="Crée un document." ma:contentTypeScope="" ma:versionID="431df125f316321ddb721c8261e283e3">
  <xsd:schema xmlns:xsd="http://www.w3.org/2001/XMLSchema" xmlns:xs="http://www.w3.org/2001/XMLSchema" xmlns:p="http://schemas.microsoft.com/office/2006/metadata/properties" xmlns:ns3="d6423b0c-6eec-4bd4-bd1a-6e79a2c475a2" xmlns:ns4="2e15a3dd-70db-4b31-b922-6cb8dbbdc30a" targetNamespace="http://schemas.microsoft.com/office/2006/metadata/properties" ma:root="true" ma:fieldsID="f0fa2da925fd6e9ca17d6f24ed69a0f1" ns3:_="" ns4:_="">
    <xsd:import namespace="d6423b0c-6eec-4bd4-bd1a-6e79a2c475a2"/>
    <xsd:import namespace="2e15a3dd-70db-4b31-b922-6cb8dbbdc30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23b0c-6eec-4bd4-bd1a-6e79a2c475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15a3dd-70db-4b31-b922-6cb8dbbdc30a"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SharingHintHash" ma:index="16"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F16DA7-D54D-446C-8F54-D1287D8854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423b0c-6eec-4bd4-bd1a-6e79a2c475a2"/>
    <ds:schemaRef ds:uri="2e15a3dd-70db-4b31-b922-6cb8dbbdc3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1DFFF3-C079-439F-8386-84C4FBC0314D}">
  <ds:schemaRefs>
    <ds:schemaRef ds:uri="http://schemas.microsoft.com/sharepoint/v3/contenttype/forms"/>
  </ds:schemaRefs>
</ds:datastoreItem>
</file>

<file path=customXml/itemProps3.xml><?xml version="1.0" encoding="utf-8"?>
<ds:datastoreItem xmlns:ds="http://schemas.openxmlformats.org/officeDocument/2006/customXml" ds:itemID="{EFB3C5A7-918D-4BBA-8161-7368551716DA}">
  <ds:schemaRefs>
    <ds:schemaRef ds:uri="http://schemas.microsoft.com/office/2006/metadata/properties"/>
    <ds:schemaRef ds:uri="http://purl.org/dc/elements/1.1/"/>
    <ds:schemaRef ds:uri="http://purl.org/dc/terms/"/>
    <ds:schemaRef ds:uri="d6423b0c-6eec-4bd4-bd1a-6e79a2c475a2"/>
    <ds:schemaRef ds:uri="2e15a3dd-70db-4b31-b922-6cb8dbbdc30a"/>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890</TotalTime>
  <Words>1586</Words>
  <Application>Microsoft Office PowerPoint</Application>
  <PresentationFormat>Affichage à l'écran (16:9)</PresentationFormat>
  <Paragraphs>188</Paragraphs>
  <Slides>11</Slides>
  <Notes>1</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11</vt:i4>
      </vt:variant>
    </vt:vector>
  </HeadingPairs>
  <TitlesOfParts>
    <vt:vector size="17" baseType="lpstr">
      <vt:lpstr>Arial</vt:lpstr>
      <vt:lpstr>Calibri</vt:lpstr>
      <vt:lpstr>Calibri Light</vt:lpstr>
      <vt:lpstr>Times New Roman</vt:lpstr>
      <vt:lpstr>Thème Office</vt:lpstr>
      <vt:lpstr>1_Thème Office</vt:lpstr>
      <vt:lpstr>Présentation PowerPoint</vt:lpstr>
      <vt:lpstr> Who we are/ qui sommes nous ?</vt:lpstr>
      <vt:lpstr>SOMMAIRE</vt:lpstr>
      <vt:lpstr>LE CONTRAT LOCAL DE SANTE   </vt:lpstr>
      <vt:lpstr>Des besoins du terrain vers l’appareil de formation le dispositif PCC </vt:lpstr>
      <vt:lpstr>Présentation PowerPoint</vt:lpstr>
      <vt:lpstr>ENSURING QUALITY TRAINING IN THE CONTEXT OF A HEALTH CRISIS: AN ISSUE IN THE DAILY ACTIVITY OF HEALTH TRAINING INSTITUT </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Nathalie</dc:creator>
  <cp:keywords/>
  <dc:description/>
  <cp:lastModifiedBy>DURY Cécile</cp:lastModifiedBy>
  <cp:revision>61</cp:revision>
  <cp:lastPrinted>2020-12-08T08:24:47Z</cp:lastPrinted>
  <dcterms:created xsi:type="dcterms:W3CDTF">2020-11-05T16:18:26Z</dcterms:created>
  <dcterms:modified xsi:type="dcterms:W3CDTF">2020-12-09T18:34:07Z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0x010100A92D0CD9F4657C4596C915F916E9FF34</vt:lpwstr>
  </property>
</Properties>
</file>