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70" r:id="rId11"/>
    <p:sldId id="266" r:id="rId12"/>
    <p:sldId id="267" r:id="rId13"/>
    <p:sldId id="268" r:id="rId14"/>
    <p:sldId id="269" r:id="rId15"/>
    <p:sldId id="264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33"/>
    <a:srgbClr val="E9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13" autoAdjust="0"/>
  </p:normalViewPr>
  <p:slideViewPr>
    <p:cSldViewPr>
      <p:cViewPr>
        <p:scale>
          <a:sx n="100" d="100"/>
          <a:sy n="100" d="100"/>
        </p:scale>
        <p:origin x="-288" y="-102"/>
      </p:cViewPr>
      <p:guideLst>
        <p:guide orient="horz" pos="1026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D47CD-0075-4829-AFB6-E071EC9BAD6C}" type="datetimeFigureOut">
              <a:rPr lang="fi-FI" smtClean="0"/>
              <a:t>9.10.2015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97883-9548-4309-857C-67689D958D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75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0755"/>
            <a:ext cx="8229600" cy="1143000"/>
          </a:xfr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092280" y="5733256"/>
            <a:ext cx="1944216" cy="960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8314" y="2468034"/>
            <a:ext cx="8207375" cy="10562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32" y="5733256"/>
            <a:ext cx="2310536" cy="66658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5D181F-C6F6-447B-B058-818E58AA22D9}" type="datetimeFigureOut">
              <a:rPr lang="fi-FI" smtClean="0"/>
              <a:pPr/>
              <a:t>9.10.2015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766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pals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5" y="1796819"/>
            <a:ext cx="8208144" cy="470346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30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2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4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21288"/>
            <a:ext cx="1811341" cy="52256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5D181F-C6F6-447B-B058-818E58AA22D9}" type="datetimeFigureOut">
              <a:rPr lang="fi-FI" smtClean="0"/>
              <a:pPr/>
              <a:t>9.10.2015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267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21288"/>
            <a:ext cx="1811341" cy="52256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181F-C6F6-447B-B058-818E58AA22D9}" type="datetimeFigureOut">
              <a:rPr lang="fi-FI" smtClean="0"/>
              <a:pPr/>
              <a:t>9.10.2015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970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palsta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6" y="1797052"/>
            <a:ext cx="3960439" cy="470323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30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2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4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11008" y="1797052"/>
            <a:ext cx="3960439" cy="470323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30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2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4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21288"/>
            <a:ext cx="1811341" cy="52256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25D181F-C6F6-447B-B058-818E58AA22D9}" type="datetimeFigureOut">
              <a:rPr lang="fi-FI" smtClean="0"/>
              <a:pPr/>
              <a:t>9.10.2015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836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palsta sekä 2 kuva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6" y="1797052"/>
            <a:ext cx="5832647" cy="470323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30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2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4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444209" y="1797049"/>
            <a:ext cx="2231480" cy="18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itchFamily="34" charset="0"/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44209" y="3861256"/>
            <a:ext cx="2231480" cy="18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itchFamily="34" charset="0"/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21288"/>
            <a:ext cx="1811341" cy="52256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25D181F-C6F6-447B-B058-818E58AA22D9}" type="datetimeFigureOut">
              <a:rPr lang="fi-FI" smtClean="0"/>
              <a:pPr/>
              <a:t>9.10.2015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613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21288"/>
            <a:ext cx="1811341" cy="52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8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333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181F-C6F6-447B-B058-818E58AA22D9}" type="datetimeFigureOut">
              <a:rPr lang="fi-FI" smtClean="0"/>
              <a:pPr/>
              <a:t>9.10.2015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104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CD85C-98BC-4660-BE49-0DC12FB6FFB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61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69" r:id="rId3"/>
    <p:sldLayoutId id="2147483667" r:id="rId4"/>
    <p:sldLayoutId id="2147483668" r:id="rId5"/>
    <p:sldLayoutId id="214748366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be/url?sa=i&amp;rct=j&amp;q=&amp;esrc=s&amp;source=images&amp;cd=&amp;cad=rja&amp;uact=8&amp;ved=0CAcQjRxqFQoTCJ_1nvamtcgCFUNYLAodX6EC8w&amp;url=http%3A%2F%2Fwww.mapsofworld.com%2Ffinland%2F&amp;bvm=bv.104819420,d.bGg&amp;psig=AFQjCNHq8-AINx99WYnqnp_31njOzjIN9A&amp;ust=144447716280960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be/url?sa=i&amp;rct=j&amp;q=&amp;esrc=s&amp;source=images&amp;cd=&amp;cad=rja&amp;uact=8&amp;ved=0CAcQjRxqFQoTCK_Qq6GntcgCFcOWLAodD1EC-g&amp;url=http%3A%2F%2Fwwp.greenwichmeantime.com%2Ftime-zone%2Feurope%2Feuropean-union%2Flithuania%2Fmap%2F&amp;psig=AFQjCNGDYcNyefj1W1jjiqw-3Jjkuv0grA&amp;ust=1444477258505886" TargetMode="External"/><Relationship Id="rId5" Type="http://schemas.openxmlformats.org/officeDocument/2006/relationships/image" Target="../media/image7.gif"/><Relationship Id="rId4" Type="http://schemas.openxmlformats.org/officeDocument/2006/relationships/hyperlink" Target="http://www.google.be/url?sa=i&amp;rct=j&amp;q=&amp;esrc=s&amp;source=images&amp;cd=&amp;cad=rja&amp;uact=8&amp;ved=0CAcQjRxqFQoTCMrZzY2ntcgCFQNdLAodVhANyg&amp;url=http%3A%2F%2Fwww.ezilon.com%2Fmaps%2Feurope%2Fbelgium-maps.html&amp;psig=AFQjCNHjTrx-nTT3JQonOXR49dAx1SmL7g&amp;ust=144447719763378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be/url?sa=i&amp;rct=j&amp;q=&amp;esrc=s&amp;source=images&amp;cd=&amp;cad=rja&amp;uact=8&amp;ved=0CAcQjRxqFQoTCPCys5amtcgCFYwOLAodZ7UEDg&amp;url=http%3A%2F%2Fwww.cosmeticsdesign.com%2FRegulation-Safety%2FFriends-of-the-Earth-sue-FDA-over-nanomaterials-regulation&amp;psig=AFQjCNEY-yt4qEWiAbRSq4mUuTqWEwoTdQ&amp;ust=144447696734521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be/url?sa=i&amp;rct=j&amp;q=&amp;esrc=s&amp;source=images&amp;cd=&amp;cad=rja&amp;uact=8&amp;ved=0CAcQjRxqFQoTCOGcuPOntcgCFQMGLAodCwcGFQ&amp;url=http%3A%2F%2Fwww.policy.manchester.ac.uk%2Fresources%2Fregulation%2F&amp;psig=AFQjCNEuAMngzb6Jy04efGAPx3Lkgqbs3A&amp;ust=144447743066662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be/url?sa=i&amp;rct=j&amp;q=&amp;esrc=s&amp;source=images&amp;cd=&amp;cad=rja&amp;uact=8&amp;ved=0CAcQjRxqFQoTCPydqbGotcgCFQTVLAodSH8EqA&amp;url=https%3A%2F%2Fwww.uwindsor.ca%2Fnursing%2F&amp;psig=AFQjCNGdzMtML2cNhUHNR-JjHwxZpPCZCw&amp;ust=144447753106988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be/url?sa=i&amp;rct=j&amp;q=&amp;esrc=s&amp;source=images&amp;cd=&amp;cad=rja&amp;uact=8&amp;ved=0CAcQjRxqFQoTCKHql_qotcgCFQaGLAodUhEIYQ&amp;url=http%3A%2F%2Fwww.theatlantic.com%2Fbusiness%2Farchive%2F2011%2F11%2Fare-teachers-paid-too-much-how-4-studies-answered-1-big-question%2F247872%2F&amp;psig=AFQjCNFA0UCplUw9tr2mnWX01uNr770wVA&amp;ust=144447770142898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be/url?sa=i&amp;rct=j&amp;q=&amp;esrc=s&amp;source=images&amp;cd=&amp;cad=rja&amp;uact=8&amp;ved=0CAcQjRxqFQoTCOWHuJ6rtcgCFUEWLAodnIUDMw&amp;url=https%3A%2F%2Fwww.examtime.com%2Fblog%2Fmidterms%2F&amp;psig=AFQjCNE0yWg6IoTaGXI81my_6N2xtUJxMw&amp;ust=144447831800575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be/url?sa=i&amp;rct=j&amp;q=&amp;esrc=s&amp;source=images&amp;cd=&amp;cad=rja&amp;uact=8&amp;ved=0CAcQjRxqFQoTCKGwwfSrtcgCFQaOLAodXD4HCQ&amp;url=http%3A%2F%2Fblionline.org%2F2015%2F08%2Fthe-no-1-skill-you-need-to-be-future-ready-is-anticipation%2F&amp;psig=AFQjCNG72omvM3HjpXFziUkQQseq8u65CA&amp;ust=144447850259526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936438"/>
          </a:xfrm>
        </p:spPr>
        <p:txBody>
          <a:bodyPr>
            <a:normAutofit/>
          </a:bodyPr>
          <a:lstStyle/>
          <a:p>
            <a:r>
              <a:rPr lang="fi-FI" dirty="0" smtClean="0"/>
              <a:t>Welcome to Turku,</a:t>
            </a:r>
            <a:br>
              <a:rPr lang="fi-FI" dirty="0" smtClean="0"/>
            </a:br>
            <a:r>
              <a:rPr lang="fi-FI" dirty="0" smtClean="0"/>
              <a:t>Department of Nursing Science,</a:t>
            </a:r>
            <a:br>
              <a:rPr lang="fi-FI" dirty="0" smtClean="0"/>
            </a:br>
            <a:r>
              <a:rPr lang="fi-FI" dirty="0" smtClean="0"/>
              <a:t>University of Turku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FINE workshop 2015</a:t>
            </a:r>
          </a:p>
        </p:txBody>
      </p:sp>
      <p:pic>
        <p:nvPicPr>
          <p:cNvPr id="4" name="Picture 3" descr="FIN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8112" cy="9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6672"/>
            <a:ext cx="1949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18488" cy="1143000"/>
          </a:xfrm>
        </p:spPr>
        <p:txBody>
          <a:bodyPr/>
          <a:lstStyle/>
          <a:p>
            <a:pPr algn="ctr"/>
            <a:r>
              <a:rPr lang="fi-FI" dirty="0" smtClean="0"/>
              <a:t>WORK GROUP 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21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18488" cy="1143000"/>
          </a:xfrm>
        </p:spPr>
        <p:txBody>
          <a:bodyPr/>
          <a:lstStyle/>
          <a:p>
            <a:pPr algn="ctr"/>
            <a:r>
              <a:rPr lang="fi-FI" b="1" dirty="0" err="1" smtClean="0"/>
              <a:t>Strenghts</a:t>
            </a:r>
            <a:r>
              <a:rPr lang="fi-FI" b="1" dirty="0" smtClean="0"/>
              <a:t> </a:t>
            </a:r>
            <a:endParaRPr lang="fi-FI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908720"/>
            <a:ext cx="8208144" cy="6624736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/>
              <a:t>f</a:t>
            </a:r>
            <a:r>
              <a:rPr lang="fi-FI" dirty="0" err="1" smtClean="0"/>
              <a:t>lexibility</a:t>
            </a:r>
            <a:endParaRPr lang="fi-FI" dirty="0" smtClean="0"/>
          </a:p>
          <a:p>
            <a:r>
              <a:rPr lang="fi-FI" dirty="0" err="1" smtClean="0"/>
              <a:t>holistic</a:t>
            </a:r>
            <a:r>
              <a:rPr lang="fi-FI" dirty="0" smtClean="0"/>
              <a:t> and </a:t>
            </a:r>
            <a:r>
              <a:rPr lang="fi-FI" dirty="0" err="1" smtClean="0"/>
              <a:t>pluralistic</a:t>
            </a:r>
            <a:r>
              <a:rPr lang="fi-FI" dirty="0" smtClean="0"/>
              <a:t> vision</a:t>
            </a:r>
          </a:p>
          <a:p>
            <a:r>
              <a:rPr lang="fi-FI" dirty="0" err="1" smtClean="0"/>
              <a:t>people</a:t>
            </a:r>
            <a:r>
              <a:rPr lang="fi-FI" dirty="0" smtClean="0"/>
              <a:t> </a:t>
            </a:r>
            <a:r>
              <a:rPr lang="fi-FI" dirty="0" err="1" smtClean="0"/>
              <a:t>skills</a:t>
            </a:r>
            <a:endParaRPr lang="fi-FI" dirty="0" smtClean="0"/>
          </a:p>
          <a:p>
            <a:r>
              <a:rPr lang="fi-FI" dirty="0" err="1" smtClean="0"/>
              <a:t>stress-proof</a:t>
            </a:r>
            <a:endParaRPr lang="fi-FI" dirty="0" smtClean="0"/>
          </a:p>
          <a:p>
            <a:r>
              <a:rPr lang="fi-FI" dirty="0" err="1" smtClean="0"/>
              <a:t>analytic</a:t>
            </a:r>
            <a:r>
              <a:rPr lang="fi-FI" dirty="0" smtClean="0"/>
              <a:t> </a:t>
            </a:r>
            <a:r>
              <a:rPr lang="fi-FI" dirty="0" err="1" smtClean="0"/>
              <a:t>skills</a:t>
            </a:r>
            <a:endParaRPr lang="fi-FI" dirty="0" smtClean="0"/>
          </a:p>
          <a:p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skills</a:t>
            </a:r>
            <a:endParaRPr lang="fi-FI" dirty="0" smtClean="0"/>
          </a:p>
          <a:p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skills</a:t>
            </a:r>
            <a:endParaRPr lang="fi-FI" dirty="0" smtClean="0"/>
          </a:p>
          <a:p>
            <a:r>
              <a:rPr lang="fi-FI" dirty="0" err="1" smtClean="0"/>
              <a:t>working</a:t>
            </a:r>
            <a:r>
              <a:rPr lang="fi-FI" dirty="0" smtClean="0"/>
              <a:t> </a:t>
            </a:r>
            <a:r>
              <a:rPr lang="fi-FI" dirty="0" err="1" smtClean="0"/>
              <a:t>experience</a:t>
            </a:r>
            <a:endParaRPr lang="fi-FI" dirty="0" smtClean="0"/>
          </a:p>
          <a:p>
            <a:r>
              <a:rPr lang="en-US" dirty="0"/>
              <a:t>e</a:t>
            </a:r>
            <a:r>
              <a:rPr lang="en-US" dirty="0" smtClean="0"/>
              <a:t>nthusiasm</a:t>
            </a:r>
          </a:p>
          <a:p>
            <a:r>
              <a:rPr lang="fi-FI" dirty="0" err="1" smtClean="0"/>
              <a:t>knowledge</a:t>
            </a:r>
            <a:r>
              <a:rPr lang="fi-FI" dirty="0" smtClean="0"/>
              <a:t> of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proces</a:t>
            </a:r>
            <a:r>
              <a:rPr lang="fi-FI" dirty="0" smtClean="0"/>
              <a:t> (</a:t>
            </a:r>
            <a:r>
              <a:rPr lang="fi-FI" dirty="0" err="1" smtClean="0"/>
              <a:t>student-centered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knowledge</a:t>
            </a:r>
            <a:r>
              <a:rPr lang="fi-FI" dirty="0" smtClean="0"/>
              <a:t> of </a:t>
            </a:r>
            <a:r>
              <a:rPr lang="fi-FI" dirty="0" err="1" smtClean="0"/>
              <a:t>curriculum</a:t>
            </a:r>
            <a:endParaRPr lang="fi-FI" dirty="0" smtClean="0"/>
          </a:p>
          <a:p>
            <a:r>
              <a:rPr lang="fi-FI" dirty="0" err="1" smtClean="0"/>
              <a:t>knowledge</a:t>
            </a:r>
            <a:r>
              <a:rPr lang="fi-FI" dirty="0" smtClean="0"/>
              <a:t> of the big </a:t>
            </a:r>
            <a:r>
              <a:rPr lang="fi-FI" dirty="0" err="1" smtClean="0"/>
              <a:t>picture</a:t>
            </a:r>
            <a:r>
              <a:rPr lang="fi-FI" dirty="0" smtClean="0"/>
              <a:t> (</a:t>
            </a:r>
            <a:r>
              <a:rPr lang="fi-FI" dirty="0" err="1" smtClean="0"/>
              <a:t>standards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motivation</a:t>
            </a:r>
            <a:r>
              <a:rPr lang="fi-FI" dirty="0" smtClean="0"/>
              <a:t> for </a:t>
            </a:r>
            <a:r>
              <a:rPr lang="fi-FI" dirty="0" err="1" smtClean="0"/>
              <a:t>innovation</a:t>
            </a:r>
            <a:endParaRPr lang="fi-FI" dirty="0" smtClean="0"/>
          </a:p>
          <a:p>
            <a:r>
              <a:rPr lang="fi-FI" dirty="0" err="1" smtClean="0"/>
              <a:t>cultural</a:t>
            </a:r>
            <a:r>
              <a:rPr lang="fi-FI" dirty="0" smtClean="0"/>
              <a:t> </a:t>
            </a:r>
            <a:r>
              <a:rPr lang="fi-FI" dirty="0" err="1" smtClean="0"/>
              <a:t>competences</a:t>
            </a:r>
            <a:endParaRPr lang="fi-FI" dirty="0" smtClean="0"/>
          </a:p>
          <a:p>
            <a:r>
              <a:rPr lang="fi-FI" dirty="0" smtClean="0"/>
              <a:t>LLL &amp; CPD</a:t>
            </a:r>
            <a:br>
              <a:rPr lang="fi-FI" dirty="0" smtClean="0"/>
            </a:br>
            <a:endParaRPr lang="fi-FI" dirty="0" smtClean="0"/>
          </a:p>
          <a:p>
            <a:pPr marL="0" indent="0">
              <a:buNone/>
            </a:pPr>
            <a:endParaRPr lang="fi-FI" b="1" dirty="0"/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fi-FI" dirty="0" smtClean="0"/>
              <a:t>	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0376"/>
            <a:ext cx="2029558" cy="270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2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8488" cy="1143000"/>
          </a:xfrm>
        </p:spPr>
        <p:txBody>
          <a:bodyPr/>
          <a:lstStyle/>
          <a:p>
            <a:pPr algn="ctr"/>
            <a:r>
              <a:rPr lang="fi-FI" b="1" dirty="0" err="1" smtClean="0"/>
              <a:t>Weaknesses</a:t>
            </a:r>
            <a:endParaRPr lang="fi-FI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1124744"/>
            <a:ext cx="8208144" cy="55892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lac </a:t>
            </a:r>
            <a:r>
              <a:rPr lang="en-US" dirty="0"/>
              <a:t>of didactic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lac </a:t>
            </a:r>
            <a:r>
              <a:rPr lang="en-US" dirty="0"/>
              <a:t>of the overall </a:t>
            </a:r>
            <a:r>
              <a:rPr lang="en-US" dirty="0" err="1"/>
              <a:t>vue</a:t>
            </a:r>
            <a:r>
              <a:rPr lang="en-US" dirty="0"/>
              <a:t> (</a:t>
            </a:r>
            <a:r>
              <a:rPr lang="en-US" dirty="0" smtClean="0"/>
              <a:t>curriculum)</a:t>
            </a:r>
          </a:p>
          <a:p>
            <a:r>
              <a:rPr lang="en-US" dirty="0" smtClean="0"/>
              <a:t>difficult </a:t>
            </a:r>
            <a:r>
              <a:rPr lang="en-US" dirty="0"/>
              <a:t>to stay </a:t>
            </a:r>
            <a:r>
              <a:rPr lang="en-US" dirty="0" smtClean="0"/>
              <a:t>up </a:t>
            </a:r>
            <a:r>
              <a:rPr lang="en-US" dirty="0"/>
              <a:t>to date with the nursing </a:t>
            </a:r>
            <a:r>
              <a:rPr lang="en-US" dirty="0" smtClean="0"/>
              <a:t>practice</a:t>
            </a:r>
          </a:p>
          <a:p>
            <a:r>
              <a:rPr lang="en-US" dirty="0" smtClean="0"/>
              <a:t>ICT-skills</a:t>
            </a:r>
          </a:p>
          <a:p>
            <a:r>
              <a:rPr lang="en-US" dirty="0" smtClean="0"/>
              <a:t>problems </a:t>
            </a:r>
            <a:r>
              <a:rPr lang="en-US" dirty="0"/>
              <a:t>with workload due to enthusiasm (how to say ´no</a:t>
            </a:r>
            <a:r>
              <a:rPr lang="en-US" dirty="0" smtClean="0"/>
              <a:t>´)</a:t>
            </a:r>
          </a:p>
          <a:p>
            <a:r>
              <a:rPr lang="en-US" dirty="0" smtClean="0"/>
              <a:t>balance </a:t>
            </a:r>
            <a:r>
              <a:rPr lang="en-US" dirty="0"/>
              <a:t>between future nursing skills and nursing </a:t>
            </a:r>
            <a:r>
              <a:rPr lang="en-US" dirty="0" smtClean="0"/>
              <a:t>reality</a:t>
            </a:r>
          </a:p>
          <a:p>
            <a:r>
              <a:rPr lang="en-US" dirty="0" smtClean="0"/>
              <a:t>problem </a:t>
            </a:r>
            <a:r>
              <a:rPr lang="en-US" dirty="0"/>
              <a:t>to see the difference what the </a:t>
            </a:r>
            <a:r>
              <a:rPr lang="en-US" dirty="0" smtClean="0"/>
              <a:t>advantage </a:t>
            </a:r>
            <a:r>
              <a:rPr lang="en-US" dirty="0"/>
              <a:t>is for 3,5 year </a:t>
            </a:r>
            <a:r>
              <a:rPr lang="en-US" dirty="0" smtClean="0"/>
              <a:t>study</a:t>
            </a:r>
          </a:p>
          <a:p>
            <a:r>
              <a:rPr lang="en-US" dirty="0" smtClean="0"/>
              <a:t>frustration </a:t>
            </a:r>
            <a:r>
              <a:rPr lang="en-US" dirty="0"/>
              <a:t>that </a:t>
            </a:r>
            <a:r>
              <a:rPr lang="en-US" dirty="0" smtClean="0"/>
              <a:t>students </a:t>
            </a:r>
            <a:r>
              <a:rPr lang="en-US" dirty="0"/>
              <a:t>get a diploma but are </a:t>
            </a:r>
            <a:r>
              <a:rPr lang="en-US" dirty="0" smtClean="0"/>
              <a:t>not </a:t>
            </a:r>
            <a:r>
              <a:rPr lang="en-US" dirty="0"/>
              <a:t>ready to </a:t>
            </a:r>
            <a:r>
              <a:rPr lang="en-US" dirty="0" smtClean="0"/>
              <a:t>work </a:t>
            </a:r>
            <a:r>
              <a:rPr lang="en-US" dirty="0"/>
              <a:t>in some clinical </a:t>
            </a:r>
            <a:r>
              <a:rPr lang="en-US" dirty="0" smtClean="0"/>
              <a:t>areas</a:t>
            </a:r>
          </a:p>
          <a:p>
            <a:r>
              <a:rPr lang="en-US" dirty="0" smtClean="0"/>
              <a:t>update </a:t>
            </a:r>
            <a:r>
              <a:rPr lang="en-US" dirty="0"/>
              <a:t>of education </a:t>
            </a:r>
            <a:r>
              <a:rPr lang="en-US" dirty="0" smtClean="0"/>
              <a:t>skills</a:t>
            </a:r>
          </a:p>
          <a:p>
            <a:r>
              <a:rPr lang="en-US" dirty="0" smtClean="0"/>
              <a:t>difficulty to </a:t>
            </a:r>
            <a:r>
              <a:rPr lang="en-US" dirty="0"/>
              <a:t>evaluate when the student does not obtain the goals </a:t>
            </a:r>
            <a:r>
              <a:rPr lang="en-US" dirty="0" smtClean="0"/>
              <a:t>(´´</a:t>
            </a:r>
            <a:r>
              <a:rPr lang="en-US" dirty="0"/>
              <a:t>almost but not</a:t>
            </a:r>
            <a:r>
              <a:rPr lang="en-US" dirty="0" smtClean="0"/>
              <a:t>´´)</a:t>
            </a:r>
          </a:p>
          <a:p>
            <a:r>
              <a:rPr lang="en-US" dirty="0" smtClean="0"/>
              <a:t>coherent </a:t>
            </a:r>
            <a:r>
              <a:rPr lang="en-US" dirty="0"/>
              <a:t>teacher methods to the learning </a:t>
            </a:r>
            <a:r>
              <a:rPr lang="en-US" dirty="0" smtClean="0"/>
              <a:t>outcomes</a:t>
            </a:r>
          </a:p>
          <a:p>
            <a:r>
              <a:rPr lang="en-US" dirty="0" smtClean="0"/>
              <a:t>no </a:t>
            </a:r>
            <a:r>
              <a:rPr lang="en-US" dirty="0"/>
              <a:t>European requirements for nursing educators</a:t>
            </a:r>
            <a:endParaRPr lang="fi-FI" dirty="0"/>
          </a:p>
          <a:p>
            <a:pPr marL="0" indent="0">
              <a:buNone/>
            </a:pPr>
            <a:r>
              <a:rPr lang="en-US" dirty="0"/>
              <a:t> 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55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err="1" smtClean="0"/>
              <a:t>Opportunities</a:t>
            </a:r>
            <a:endParaRPr lang="fi-FI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E.R.</a:t>
            </a:r>
          </a:p>
          <a:p>
            <a:r>
              <a:rPr lang="fi-FI" dirty="0" smtClean="0"/>
              <a:t>National </a:t>
            </a:r>
            <a:r>
              <a:rPr lang="fi-FI" dirty="0" err="1" smtClean="0"/>
              <a:t>directive</a:t>
            </a:r>
            <a:r>
              <a:rPr lang="fi-FI" dirty="0" smtClean="0"/>
              <a:t> for </a:t>
            </a:r>
            <a:r>
              <a:rPr lang="fi-FI" dirty="0" err="1" smtClean="0"/>
              <a:t>example</a:t>
            </a:r>
            <a:r>
              <a:rPr lang="fi-FI" dirty="0" smtClean="0"/>
              <a:t> Finland</a:t>
            </a:r>
          </a:p>
          <a:p>
            <a:r>
              <a:rPr lang="fi-FI" dirty="0" err="1" smtClean="0"/>
              <a:t>Impact</a:t>
            </a:r>
            <a:r>
              <a:rPr lang="fi-FI" dirty="0" smtClean="0"/>
              <a:t> on the </a:t>
            </a:r>
            <a:r>
              <a:rPr lang="fi-FI" dirty="0" err="1" smtClean="0"/>
              <a:t>future</a:t>
            </a:r>
            <a:r>
              <a:rPr lang="fi-FI" dirty="0" smtClean="0"/>
              <a:t> of </a:t>
            </a:r>
            <a:r>
              <a:rPr lang="fi-FI" dirty="0" err="1" smtClean="0"/>
              <a:t>nursing</a:t>
            </a:r>
            <a:r>
              <a:rPr lang="fi-FI" dirty="0" smtClean="0"/>
              <a:t> (</a:t>
            </a:r>
            <a:r>
              <a:rPr lang="fi-FI" dirty="0" err="1"/>
              <a:t>P</a:t>
            </a:r>
            <a:r>
              <a:rPr lang="fi-FI" dirty="0" err="1" smtClean="0"/>
              <a:t>hd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Impact</a:t>
            </a:r>
            <a:r>
              <a:rPr lang="fi-FI" dirty="0" smtClean="0"/>
              <a:t> on the </a:t>
            </a:r>
            <a:r>
              <a:rPr lang="fi-FI" dirty="0" err="1" smtClean="0"/>
              <a:t>working</a:t>
            </a:r>
            <a:r>
              <a:rPr lang="fi-FI" dirty="0" smtClean="0"/>
              <a:t> live (</a:t>
            </a:r>
            <a:r>
              <a:rPr lang="fi-FI" dirty="0" err="1" smtClean="0"/>
              <a:t>processes</a:t>
            </a:r>
            <a:r>
              <a:rPr lang="fi-FI" dirty="0" smtClean="0"/>
              <a:t>, </a:t>
            </a:r>
            <a:r>
              <a:rPr lang="fi-FI" dirty="0" err="1" smtClean="0"/>
              <a:t>quality</a:t>
            </a:r>
            <a:r>
              <a:rPr lang="fi-FI" dirty="0" smtClean="0"/>
              <a:t> of </a:t>
            </a:r>
            <a:r>
              <a:rPr lang="fi-FI" dirty="0" err="1" smtClean="0"/>
              <a:t>care</a:t>
            </a:r>
            <a:r>
              <a:rPr lang="fi-FI" dirty="0" smtClean="0"/>
              <a:t>)</a:t>
            </a:r>
          </a:p>
          <a:p>
            <a:r>
              <a:rPr lang="fi-FI" dirty="0" smtClean="0"/>
              <a:t>International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projects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FINE-activities</a:t>
            </a:r>
            <a:r>
              <a:rPr lang="fi-FI" dirty="0" smtClean="0"/>
              <a:t> (</a:t>
            </a:r>
            <a:r>
              <a:rPr lang="fi-FI" dirty="0" err="1" smtClean="0"/>
              <a:t>recommendations</a:t>
            </a:r>
            <a:r>
              <a:rPr lang="fi-FI" dirty="0" smtClean="0"/>
              <a:t> for </a:t>
            </a:r>
            <a:r>
              <a:rPr lang="fi-FI" dirty="0" err="1" smtClean="0"/>
              <a:t>nurse</a:t>
            </a:r>
            <a:r>
              <a:rPr lang="fi-FI" dirty="0" smtClean="0"/>
              <a:t> </a:t>
            </a:r>
            <a:r>
              <a:rPr lang="fi-FI" dirty="0" err="1" smtClean="0"/>
              <a:t>educators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Working</a:t>
            </a:r>
            <a:r>
              <a:rPr lang="fi-FI" dirty="0" smtClean="0"/>
              <a:t> </a:t>
            </a:r>
            <a:r>
              <a:rPr lang="fi-FI" dirty="0" err="1" smtClean="0"/>
              <a:t>together</a:t>
            </a:r>
            <a:r>
              <a:rPr lang="fi-FI" dirty="0" smtClean="0"/>
              <a:t> with the </a:t>
            </a:r>
            <a:r>
              <a:rPr lang="fi-FI" dirty="0" err="1" smtClean="0"/>
              <a:t>working</a:t>
            </a:r>
            <a:r>
              <a:rPr lang="fi-FI" dirty="0" smtClean="0"/>
              <a:t> </a:t>
            </a:r>
            <a:r>
              <a:rPr lang="fi-FI" dirty="0" err="1" smtClean="0"/>
              <a:t>field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3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err="1" smtClean="0"/>
              <a:t>Threats</a:t>
            </a:r>
            <a:endParaRPr lang="fi-FI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204864"/>
            <a:ext cx="8208144" cy="2928325"/>
          </a:xfrm>
        </p:spPr>
        <p:txBody>
          <a:bodyPr/>
          <a:lstStyle/>
          <a:p>
            <a:r>
              <a:rPr lang="fi-FI" dirty="0" err="1" smtClean="0"/>
              <a:t>Time-management</a:t>
            </a:r>
            <a:r>
              <a:rPr lang="fi-FI" dirty="0" smtClean="0"/>
              <a:t> / </a:t>
            </a:r>
            <a:r>
              <a:rPr lang="fi-FI" dirty="0" err="1" smtClean="0"/>
              <a:t>Lean-management</a:t>
            </a:r>
            <a:endParaRPr lang="fi-FI" dirty="0" smtClean="0"/>
          </a:p>
          <a:p>
            <a:r>
              <a:rPr lang="fi-FI" dirty="0" err="1" smtClean="0"/>
              <a:t>Nursing</a:t>
            </a:r>
            <a:r>
              <a:rPr lang="fi-FI" dirty="0" smtClean="0"/>
              <a:t> science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well</a:t>
            </a:r>
            <a:r>
              <a:rPr lang="fi-FI" dirty="0" smtClean="0"/>
              <a:t> </a:t>
            </a:r>
            <a:r>
              <a:rPr lang="fi-FI" dirty="0" err="1" smtClean="0"/>
              <a:t>known</a:t>
            </a:r>
            <a:endParaRPr lang="fi-FI" dirty="0" smtClean="0"/>
          </a:p>
          <a:p>
            <a:r>
              <a:rPr lang="fi-FI" dirty="0" err="1" smtClean="0"/>
              <a:t>Attractivity</a:t>
            </a:r>
            <a:r>
              <a:rPr lang="fi-FI" dirty="0" smtClean="0"/>
              <a:t> (</a:t>
            </a:r>
            <a:r>
              <a:rPr lang="fi-FI" dirty="0" err="1" smtClean="0"/>
              <a:t>salary</a:t>
            </a:r>
            <a:r>
              <a:rPr lang="fi-FI" dirty="0" smtClean="0"/>
              <a:t>, </a:t>
            </a:r>
            <a:r>
              <a:rPr lang="fi-FI" dirty="0" err="1" smtClean="0"/>
              <a:t>hard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, …) and image of the </a:t>
            </a:r>
            <a:r>
              <a:rPr lang="fi-FI" dirty="0" err="1" smtClean="0"/>
              <a:t>profession</a:t>
            </a:r>
            <a:endParaRPr lang="fi-FI" dirty="0" smtClean="0"/>
          </a:p>
          <a:p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enough</a:t>
            </a:r>
            <a:r>
              <a:rPr lang="fi-FI" dirty="0" smtClean="0"/>
              <a:t> </a:t>
            </a:r>
            <a:r>
              <a:rPr lang="fi-FI" dirty="0" err="1" smtClean="0"/>
              <a:t>clinical</a:t>
            </a:r>
            <a:r>
              <a:rPr lang="fi-FI" dirty="0" smtClean="0"/>
              <a:t> </a:t>
            </a:r>
            <a:r>
              <a:rPr lang="fi-FI" dirty="0" err="1" smtClean="0"/>
              <a:t>placements</a:t>
            </a:r>
            <a:endParaRPr lang="fi-FI" dirty="0" smtClean="0"/>
          </a:p>
          <a:p>
            <a:r>
              <a:rPr lang="fi-FI" dirty="0" smtClean="0"/>
              <a:t>Financial </a:t>
            </a:r>
            <a:r>
              <a:rPr lang="fi-FI" dirty="0" err="1" smtClean="0"/>
              <a:t>pressure</a:t>
            </a:r>
            <a:r>
              <a:rPr lang="fi-FI" dirty="0" smtClean="0"/>
              <a:t> (</a:t>
            </a:r>
            <a:r>
              <a:rPr lang="fi-FI" dirty="0" err="1" smtClean="0"/>
              <a:t>let</a:t>
            </a:r>
            <a:r>
              <a:rPr lang="fi-FI" dirty="0" smtClean="0"/>
              <a:t> </a:t>
            </a:r>
            <a:r>
              <a:rPr lang="fi-FI" dirty="0" err="1" smtClean="0"/>
              <a:t>pass</a:t>
            </a:r>
            <a:r>
              <a:rPr lang="fi-FI" dirty="0" smtClean="0"/>
              <a:t> the </a:t>
            </a:r>
            <a:r>
              <a:rPr lang="fi-FI" dirty="0" err="1" smtClean="0"/>
              <a:t>students</a:t>
            </a:r>
            <a:r>
              <a:rPr lang="fi-FI" dirty="0" smtClean="0"/>
              <a:t>, </a:t>
            </a:r>
            <a:r>
              <a:rPr lang="fi-FI" dirty="0" err="1" smtClean="0"/>
              <a:t>even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haven´t</a:t>
            </a:r>
            <a:r>
              <a:rPr lang="fi-FI" dirty="0" smtClean="0"/>
              <a:t> </a:t>
            </a:r>
            <a:r>
              <a:rPr lang="fi-FI" dirty="0" err="1" smtClean="0"/>
              <a:t>obtained</a:t>
            </a:r>
            <a:r>
              <a:rPr lang="fi-FI" dirty="0" smtClean="0"/>
              <a:t> the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outcomes</a:t>
            </a:r>
            <a:r>
              <a:rPr lang="fi-FI" dirty="0" smtClean="0"/>
              <a:t>!)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768506" cy="235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7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itotiede\AppData\Local\Microsoft\Windows\Temporary Internet Files\Content.IE5\2WFI9RAU\20151009_145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79646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6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GROUP 3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3284984"/>
            <a:ext cx="8207375" cy="1056217"/>
          </a:xfrm>
        </p:spPr>
        <p:txBody>
          <a:bodyPr/>
          <a:lstStyle/>
          <a:p>
            <a:r>
              <a:rPr lang="fi-FI" dirty="0" smtClean="0"/>
              <a:t>RESULTS OF DISCUSSIONS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58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psofworld.com/finland/maps/finland-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124744"/>
            <a:ext cx="378758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zilon.com/maps/images/europe/Belgium-political-map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24011"/>
            <a:ext cx="3816424" cy="30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p.greenwichmeantime.com/images/europe/lithuania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30" y="188640"/>
            <a:ext cx="39814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5787"/>
            <a:ext cx="8712968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KEY POINTS TO SHARE WITH WHOLE GROUP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5" y="1796819"/>
            <a:ext cx="8208144" cy="3792421"/>
          </a:xfrm>
        </p:spPr>
        <p:txBody>
          <a:bodyPr/>
          <a:lstStyle/>
          <a:p>
            <a:pPr lvl="0"/>
            <a:r>
              <a:rPr lang="en-US" b="1" dirty="0" smtClean="0"/>
              <a:t>Regulation</a:t>
            </a:r>
            <a:endParaRPr lang="fi-FI" b="1" dirty="0"/>
          </a:p>
          <a:p>
            <a:endParaRPr lang="fi-FI" dirty="0" smtClean="0"/>
          </a:p>
          <a:p>
            <a:endParaRPr lang="fi-FI" dirty="0"/>
          </a:p>
          <a:p>
            <a:pPr lvl="0"/>
            <a:r>
              <a:rPr lang="en-US" b="1" dirty="0"/>
              <a:t>Certification </a:t>
            </a:r>
            <a:endParaRPr lang="fi-FI" b="1" dirty="0"/>
          </a:p>
          <a:p>
            <a:endParaRPr lang="fi-FI" dirty="0" smtClean="0"/>
          </a:p>
          <a:p>
            <a:endParaRPr lang="fi-FI" dirty="0"/>
          </a:p>
          <a:p>
            <a:r>
              <a:rPr lang="en-US" b="1" dirty="0"/>
              <a:t>Preparation to teach</a:t>
            </a:r>
            <a:endParaRPr lang="fi-FI" b="1" dirty="0"/>
          </a:p>
          <a:p>
            <a:endParaRPr lang="fi-FI" dirty="0"/>
          </a:p>
        </p:txBody>
      </p:sp>
      <p:pic>
        <p:nvPicPr>
          <p:cNvPr id="1026" name="Picture 2" descr="http://www.cosmeticsdesign.com/var/plain_site/storage/images/publications/cosmetics/cosmeticsdesign.com/regulation-safety/friends-of-the-earth-sue-fda-over-nanomaterials-regulation/6124106-1-eng-GB/Friends-of-the-Earth-sue-FDA-over-nanomaterials-regulation_strict_xx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458152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b="1" dirty="0" smtClean="0"/>
              <a:t>Regulation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484784"/>
            <a:ext cx="8208144" cy="4703465"/>
          </a:xfrm>
        </p:spPr>
        <p:txBody>
          <a:bodyPr>
            <a:normAutofit/>
          </a:bodyPr>
          <a:lstStyle/>
          <a:p>
            <a:r>
              <a:rPr lang="en-US" b="1" i="1" dirty="0"/>
              <a:t>Finland</a:t>
            </a:r>
            <a:endParaRPr lang="fi-FI" dirty="0"/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fi-FI" dirty="0"/>
              <a:t>	</a:t>
            </a:r>
            <a:r>
              <a:rPr lang="en-US" dirty="0" smtClean="0"/>
              <a:t>3 </a:t>
            </a:r>
            <a:r>
              <a:rPr lang="en-US" dirty="0"/>
              <a:t>years</a:t>
            </a:r>
            <a:endParaRPr lang="fi-FI" dirty="0"/>
          </a:p>
          <a:p>
            <a:pPr marL="0" lvl="0" indent="0">
              <a:buNone/>
            </a:pPr>
            <a:r>
              <a:rPr lang="en-US" dirty="0" smtClean="0"/>
              <a:t>	master</a:t>
            </a:r>
            <a:endParaRPr lang="fi-FI" dirty="0"/>
          </a:p>
          <a:p>
            <a:endParaRPr lang="fi-FI" dirty="0"/>
          </a:p>
          <a:p>
            <a:r>
              <a:rPr lang="en-US" b="1" i="1" dirty="0" smtClean="0"/>
              <a:t>Lithuania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	</a:t>
            </a:r>
            <a:r>
              <a:rPr lang="en-US" dirty="0" smtClean="0"/>
              <a:t>no </a:t>
            </a:r>
            <a:r>
              <a:rPr lang="en-US" dirty="0"/>
              <a:t>less than master</a:t>
            </a:r>
            <a:endParaRPr lang="fi-FI" dirty="0"/>
          </a:p>
          <a:p>
            <a:pPr marL="0" lvl="0" indent="0">
              <a:buNone/>
            </a:pPr>
            <a:r>
              <a:rPr lang="en-US" dirty="0" smtClean="0"/>
              <a:t>	&lt; </a:t>
            </a:r>
            <a:r>
              <a:rPr lang="en-US" dirty="0"/>
              <a:t>10% PHD</a:t>
            </a:r>
            <a:br>
              <a:rPr lang="en-US" dirty="0"/>
            </a:br>
            <a:endParaRPr lang="fi-FI" dirty="0"/>
          </a:p>
          <a:p>
            <a:r>
              <a:rPr lang="en-US" b="1" i="1" dirty="0" smtClean="0"/>
              <a:t>Belgium</a:t>
            </a:r>
            <a:endParaRPr lang="fi-FI" dirty="0"/>
          </a:p>
          <a:p>
            <a:pPr marL="0" lvl="0" indent="0">
              <a:buNone/>
            </a:pPr>
            <a:r>
              <a:rPr lang="en-US" dirty="0" smtClean="0"/>
              <a:t>	no </a:t>
            </a:r>
            <a:r>
              <a:rPr lang="en-US" dirty="0"/>
              <a:t>regulation</a:t>
            </a:r>
            <a:endParaRPr lang="fi-FI" dirty="0"/>
          </a:p>
        </p:txBody>
      </p:sp>
      <p:pic>
        <p:nvPicPr>
          <p:cNvPr id="3074" name="Picture 2" descr="http://www.policy.manchester.ac.uk/resources/regulation/Regul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412776"/>
            <a:ext cx="4392488" cy="162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b="1" dirty="0"/>
              <a:t>Certification 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340768"/>
            <a:ext cx="8208144" cy="4703465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Finland</a:t>
            </a:r>
            <a:endParaRPr lang="fi-FI" dirty="0"/>
          </a:p>
          <a:p>
            <a:pPr marL="0" lvl="0" indent="0">
              <a:buNone/>
            </a:pPr>
            <a:r>
              <a:rPr lang="en-US" dirty="0" smtClean="0"/>
              <a:t>	95</a:t>
            </a:r>
            <a:r>
              <a:rPr lang="en-US" dirty="0"/>
              <a:t>% nurses</a:t>
            </a:r>
            <a:endParaRPr lang="fi-FI" dirty="0"/>
          </a:p>
          <a:p>
            <a:pPr marL="0" lvl="0" indent="0">
              <a:buNone/>
            </a:pPr>
            <a:r>
              <a:rPr lang="en-US" dirty="0" smtClean="0"/>
              <a:t>	5</a:t>
            </a:r>
            <a:r>
              <a:rPr lang="en-US" dirty="0"/>
              <a:t>% physicians or others</a:t>
            </a:r>
            <a:br>
              <a:rPr lang="en-US" dirty="0"/>
            </a:br>
            <a:endParaRPr lang="fi-FI" dirty="0"/>
          </a:p>
          <a:p>
            <a:r>
              <a:rPr lang="en-US" b="1" i="1" dirty="0" smtClean="0"/>
              <a:t>Lithuania</a:t>
            </a:r>
            <a:endParaRPr lang="fi-FI" dirty="0"/>
          </a:p>
          <a:p>
            <a:pPr marL="0" lvl="0" indent="0">
              <a:buNone/>
            </a:pPr>
            <a:r>
              <a:rPr lang="en-US" dirty="0" smtClean="0"/>
              <a:t>	90</a:t>
            </a:r>
            <a:r>
              <a:rPr lang="en-US" dirty="0"/>
              <a:t>% nurses</a:t>
            </a:r>
            <a:endParaRPr lang="fi-FI" dirty="0"/>
          </a:p>
          <a:p>
            <a:pPr marL="0" lvl="0" indent="0">
              <a:buNone/>
            </a:pPr>
            <a:r>
              <a:rPr lang="en-US" dirty="0" smtClean="0"/>
              <a:t>	10</a:t>
            </a:r>
            <a:r>
              <a:rPr lang="en-US" dirty="0"/>
              <a:t>% others</a:t>
            </a:r>
            <a:endParaRPr lang="fi-FI" dirty="0"/>
          </a:p>
          <a:p>
            <a:r>
              <a:rPr lang="en-US" dirty="0"/>
              <a:t> </a:t>
            </a:r>
            <a:endParaRPr lang="fi-FI" dirty="0"/>
          </a:p>
          <a:p>
            <a:r>
              <a:rPr lang="en-US" b="1" i="1" dirty="0" smtClean="0"/>
              <a:t>Belgium</a:t>
            </a:r>
            <a:endParaRPr lang="fi-FI" dirty="0"/>
          </a:p>
          <a:p>
            <a:pPr marL="0" lvl="0" indent="0">
              <a:buNone/>
            </a:pPr>
            <a:r>
              <a:rPr lang="en-US" dirty="0" smtClean="0"/>
              <a:t>	90 </a:t>
            </a:r>
            <a:r>
              <a:rPr lang="en-US" dirty="0"/>
              <a:t>to 95% nurses</a:t>
            </a:r>
            <a:endParaRPr lang="fi-FI" dirty="0"/>
          </a:p>
          <a:p>
            <a:pPr marL="0" lvl="0" indent="0">
              <a:buNone/>
            </a:pPr>
            <a:r>
              <a:rPr lang="en-US" dirty="0" smtClean="0"/>
              <a:t>	5</a:t>
            </a:r>
            <a:r>
              <a:rPr lang="en-US" dirty="0"/>
              <a:t>% others</a:t>
            </a:r>
            <a:endParaRPr lang="fi-FI" dirty="0"/>
          </a:p>
          <a:p>
            <a:endParaRPr lang="fi-FI" dirty="0"/>
          </a:p>
        </p:txBody>
      </p:sp>
      <p:pic>
        <p:nvPicPr>
          <p:cNvPr id="4098" name="Picture 2" descr="https://www.uwindsor.ca/nursing/system/files/_MG_1484_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39922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87"/>
            <a:ext cx="8218488" cy="9749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Preparation to teach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1556792"/>
            <a:ext cx="8208144" cy="4703465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Finland</a:t>
            </a:r>
            <a:endParaRPr lang="fi-FI" b="1" dirty="0"/>
          </a:p>
          <a:p>
            <a:pPr marL="0" lvl="0" indent="0">
              <a:buNone/>
            </a:pPr>
            <a:r>
              <a:rPr lang="en-US" dirty="0" smtClean="0"/>
              <a:t>	pedagogical </a:t>
            </a:r>
            <a:r>
              <a:rPr lang="en-US" dirty="0"/>
              <a:t>education is demanded, not obliged</a:t>
            </a:r>
            <a:endParaRPr lang="fi-FI" dirty="0"/>
          </a:p>
          <a:p>
            <a:pPr marL="0" lvl="0" indent="0">
              <a:buNone/>
            </a:pPr>
            <a:r>
              <a:rPr lang="en-US" dirty="0" smtClean="0"/>
              <a:t>	no </a:t>
            </a:r>
            <a:r>
              <a:rPr lang="en-US" dirty="0"/>
              <a:t>less than 3 years’ experience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r>
              <a:rPr lang="fi-FI" b="1" i="1" dirty="0" err="1" smtClean="0"/>
              <a:t>Lithuania</a:t>
            </a:r>
            <a:endParaRPr lang="fi-FI" b="1" dirty="0"/>
          </a:p>
          <a:p>
            <a:pPr marL="0" lvl="0" indent="0">
              <a:buNone/>
            </a:pPr>
            <a:r>
              <a:rPr lang="en-US" dirty="0" smtClean="0"/>
              <a:t>	no </a:t>
            </a:r>
            <a:r>
              <a:rPr lang="en-US" dirty="0"/>
              <a:t>less than master in nursing </a:t>
            </a:r>
            <a:r>
              <a:rPr lang="en-US" dirty="0" smtClean="0"/>
              <a:t>sciences</a:t>
            </a:r>
            <a:endParaRPr lang="fi-FI" dirty="0"/>
          </a:p>
          <a:p>
            <a:pPr marL="0" lvl="0" indent="0">
              <a:buNone/>
            </a:pPr>
            <a:r>
              <a:rPr lang="en-US" dirty="0" smtClean="0"/>
              <a:t>	no </a:t>
            </a:r>
            <a:r>
              <a:rPr lang="en-US" dirty="0"/>
              <a:t>less than 3 years’ experience</a:t>
            </a:r>
            <a:endParaRPr lang="fi-FI" dirty="0"/>
          </a:p>
          <a:p>
            <a:pPr marL="0" lvl="0" indent="0">
              <a:buNone/>
            </a:pPr>
            <a:r>
              <a:rPr lang="en-US" dirty="0" smtClean="0"/>
              <a:t>	no </a:t>
            </a:r>
            <a:r>
              <a:rPr lang="en-US" dirty="0"/>
              <a:t>pedagogical education obliged</a:t>
            </a:r>
            <a:endParaRPr lang="fi-FI" dirty="0"/>
          </a:p>
          <a:p>
            <a:pPr marL="0" indent="0">
              <a:buNone/>
            </a:pPr>
            <a:r>
              <a:rPr lang="en-US" dirty="0"/>
              <a:t> </a:t>
            </a:r>
            <a:endParaRPr lang="fi-FI" dirty="0"/>
          </a:p>
          <a:p>
            <a:r>
              <a:rPr lang="en-US" b="1" i="1" dirty="0"/>
              <a:t>Belgium</a:t>
            </a:r>
            <a:endParaRPr lang="fi-FI" b="1" dirty="0"/>
          </a:p>
          <a:p>
            <a:pPr marL="0" lvl="0" indent="0">
              <a:buNone/>
            </a:pPr>
            <a:r>
              <a:rPr lang="en-US" dirty="0" smtClean="0"/>
              <a:t>	no </a:t>
            </a:r>
            <a:r>
              <a:rPr lang="en-US" dirty="0"/>
              <a:t>legal requirement</a:t>
            </a:r>
            <a:endParaRPr lang="fi-FI" dirty="0"/>
          </a:p>
          <a:p>
            <a:pPr marL="0" lvl="0" indent="0">
              <a:buNone/>
            </a:pPr>
            <a:r>
              <a:rPr lang="en-US" dirty="0" smtClean="0"/>
              <a:t>	prefer</a:t>
            </a:r>
            <a:r>
              <a:rPr lang="en-US" dirty="0"/>
              <a:t>: master</a:t>
            </a:r>
            <a:endParaRPr lang="fi-FI" dirty="0"/>
          </a:p>
          <a:p>
            <a:pPr marL="0" lvl="0" indent="0">
              <a:buNone/>
            </a:pPr>
            <a:r>
              <a:rPr lang="en-US" dirty="0" smtClean="0"/>
              <a:t>	pedagogical </a:t>
            </a:r>
            <a:r>
              <a:rPr lang="en-US" dirty="0"/>
              <a:t>education is demanded, not obliged</a:t>
            </a:r>
            <a:endParaRPr lang="fi-FI" dirty="0"/>
          </a:p>
          <a:p>
            <a:endParaRPr lang="fi-FI" dirty="0"/>
          </a:p>
        </p:txBody>
      </p:sp>
      <p:pic>
        <p:nvPicPr>
          <p:cNvPr id="5122" name="Picture 2" descr="http://cdn.theatlantic.com/static/mt/assets/business/615_300_Teac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58393"/>
            <a:ext cx="2741449" cy="133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12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Specific </a:t>
            </a:r>
            <a:r>
              <a:rPr lang="en-US" b="1" dirty="0" err="1" smtClean="0"/>
              <a:t>programmes</a:t>
            </a:r>
            <a:r>
              <a:rPr lang="en-US" b="1" dirty="0" smtClean="0"/>
              <a:t> </a:t>
            </a:r>
            <a:r>
              <a:rPr lang="en-US" b="1" dirty="0"/>
              <a:t>for nursing teachers?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412776"/>
            <a:ext cx="8208144" cy="47034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i="1" spc="75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Finland</a:t>
            </a:r>
            <a:endParaRPr lang="fi-FI" b="1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60 </a:t>
            </a:r>
            <a:r>
              <a:rPr lang="en-US" dirty="0">
                <a:latin typeface="Calibri"/>
                <a:ea typeface="Calibri"/>
                <a:cs typeface="Times New Roman"/>
              </a:rPr>
              <a:t>ECTS for teaching = general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programme</a:t>
            </a:r>
            <a:r>
              <a:rPr lang="en-US" dirty="0">
                <a:latin typeface="Calibri"/>
                <a:ea typeface="Calibri"/>
                <a:cs typeface="Times New Roman"/>
              </a:rPr>
              <a:t> on masters level</a:t>
            </a:r>
            <a:endParaRPr lang="fi-FI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inside </a:t>
            </a:r>
            <a:r>
              <a:rPr lang="en-US" dirty="0">
                <a:latin typeface="Calibri"/>
                <a:ea typeface="Calibri"/>
                <a:cs typeface="Times New Roman"/>
              </a:rPr>
              <a:t>the master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programme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endParaRPr lang="fi-FI" dirty="0">
              <a:latin typeface="Calibri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i-FI" dirty="0"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2800" b="1" i="1" spc="75" dirty="0" err="1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Lithuania</a:t>
            </a:r>
            <a:endParaRPr lang="fi-FI" b="1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nothing</a:t>
            </a:r>
            <a:endParaRPr lang="fi-FI" dirty="0">
              <a:latin typeface="Calibri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Calibri"/>
                <a:ea typeface="Calibri"/>
                <a:cs typeface="Times New Roman"/>
              </a:rPr>
              <a:t> </a:t>
            </a:r>
            <a:endParaRPr lang="fi-FI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i="1" spc="75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Belgium</a:t>
            </a:r>
            <a:endParaRPr lang="fi-FI" b="1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60 </a:t>
            </a:r>
            <a:r>
              <a:rPr lang="en-US" dirty="0">
                <a:latin typeface="Calibri"/>
                <a:ea typeface="Calibri"/>
                <a:cs typeface="Times New Roman"/>
              </a:rPr>
              <a:t>ECTS for teaching = general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programme</a:t>
            </a:r>
            <a:r>
              <a:rPr lang="en-US" dirty="0">
                <a:latin typeface="Calibri"/>
                <a:ea typeface="Calibri"/>
                <a:cs typeface="Times New Roman"/>
              </a:rPr>
              <a:t> on masters level</a:t>
            </a:r>
            <a:endParaRPr lang="fi-FI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also </a:t>
            </a:r>
            <a:r>
              <a:rPr lang="en-US" dirty="0">
                <a:latin typeface="Calibri"/>
                <a:ea typeface="Calibri"/>
                <a:cs typeface="Times New Roman"/>
              </a:rPr>
              <a:t>a teacher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programme</a:t>
            </a:r>
            <a:r>
              <a:rPr lang="en-US" dirty="0">
                <a:latin typeface="Calibri"/>
                <a:ea typeface="Calibri"/>
                <a:cs typeface="Times New Roman"/>
              </a:rPr>
              <a:t> on bachelors level</a:t>
            </a:r>
            <a:endParaRPr lang="fi-FI" dirty="0">
              <a:latin typeface="Calibri"/>
              <a:ea typeface="Calibri"/>
              <a:cs typeface="Times New Roman"/>
            </a:endParaRPr>
          </a:p>
          <a:p>
            <a:endParaRPr lang="fi-FI" dirty="0"/>
          </a:p>
        </p:txBody>
      </p:sp>
      <p:pic>
        <p:nvPicPr>
          <p:cNvPr id="7170" name="Picture 2" descr="https://info.examtime.com/files/2013/11/stud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0735"/>
            <a:ext cx="3552738" cy="223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Future? What do we wish?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556792"/>
            <a:ext cx="8208144" cy="4703465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Finland</a:t>
            </a:r>
            <a:endParaRPr lang="fi-FI" b="1" dirty="0"/>
          </a:p>
          <a:p>
            <a:pPr marL="0" lvl="0" indent="0">
              <a:buNone/>
            </a:pPr>
            <a:r>
              <a:rPr lang="en-US" dirty="0" smtClean="0"/>
              <a:t>	50</a:t>
            </a:r>
            <a:r>
              <a:rPr lang="en-US" dirty="0"/>
              <a:t>% in school + 50 % in clinical setting ( they don´t know </a:t>
            </a:r>
            <a:r>
              <a:rPr lang="en-US" dirty="0" smtClean="0"/>
              <a:t>	enough 	anymore </a:t>
            </a:r>
            <a:r>
              <a:rPr lang="en-US" dirty="0"/>
              <a:t>about the clinical setting)</a:t>
            </a:r>
            <a:endParaRPr lang="fi-FI" dirty="0"/>
          </a:p>
          <a:p>
            <a:pPr marL="0" lvl="0" indent="0">
              <a:buNone/>
            </a:pPr>
            <a:r>
              <a:rPr lang="en-US" dirty="0" smtClean="0"/>
              <a:t>	masters </a:t>
            </a:r>
            <a:r>
              <a:rPr lang="en-US" dirty="0"/>
              <a:t>degree = </a:t>
            </a:r>
            <a:r>
              <a:rPr lang="en-US" dirty="0" smtClean="0"/>
              <a:t>OK</a:t>
            </a:r>
            <a:r>
              <a:rPr lang="fi-FI" dirty="0"/>
              <a:t> </a:t>
            </a:r>
            <a:r>
              <a:rPr lang="fi-FI" dirty="0" smtClean="0"/>
              <a:t>+ </a:t>
            </a:r>
            <a:r>
              <a:rPr lang="en-US" dirty="0" smtClean="0"/>
              <a:t>also </a:t>
            </a:r>
            <a:r>
              <a:rPr lang="en-US" dirty="0"/>
              <a:t>research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r>
              <a:rPr lang="fi-FI" b="1" i="1" dirty="0" err="1"/>
              <a:t>Lithuania</a:t>
            </a:r>
            <a:endParaRPr lang="fi-FI" b="1" dirty="0"/>
          </a:p>
          <a:p>
            <a:pPr marL="0" lvl="0" indent="0">
              <a:buNone/>
            </a:pPr>
            <a:r>
              <a:rPr lang="en-US" dirty="0" smtClean="0"/>
              <a:t>	50</a:t>
            </a:r>
            <a:r>
              <a:rPr lang="en-US" dirty="0"/>
              <a:t>% in school + 50 % in clinical </a:t>
            </a:r>
            <a:r>
              <a:rPr lang="en-US" dirty="0" smtClean="0"/>
              <a:t>setting</a:t>
            </a:r>
          </a:p>
          <a:p>
            <a:pPr marL="0" lvl="0" indent="0">
              <a:buNone/>
            </a:pPr>
            <a:endParaRPr lang="fi-FI" dirty="0"/>
          </a:p>
          <a:p>
            <a:r>
              <a:rPr lang="en-US" b="1" i="1" dirty="0"/>
              <a:t>Belgium</a:t>
            </a:r>
            <a:endParaRPr lang="fi-FI" b="1" dirty="0"/>
          </a:p>
          <a:p>
            <a:pPr marL="0" lvl="0" indent="0">
              <a:buNone/>
            </a:pPr>
            <a:r>
              <a:rPr lang="en-US" dirty="0" smtClean="0"/>
              <a:t>	minimum </a:t>
            </a:r>
            <a:r>
              <a:rPr lang="en-US" dirty="0"/>
              <a:t>master degree</a:t>
            </a:r>
            <a:endParaRPr lang="fi-FI" dirty="0"/>
          </a:p>
          <a:p>
            <a:pPr marL="0" lvl="0" indent="0">
              <a:buNone/>
            </a:pPr>
            <a:r>
              <a:rPr lang="en-US" dirty="0" smtClean="0"/>
              <a:t>	educational skills</a:t>
            </a:r>
            <a:r>
              <a:rPr lang="fi-FI" dirty="0"/>
              <a:t> </a:t>
            </a:r>
            <a:r>
              <a:rPr lang="fi-FI" dirty="0" smtClean="0"/>
              <a:t>+ </a:t>
            </a:r>
            <a:r>
              <a:rPr lang="en-US" dirty="0" smtClean="0"/>
              <a:t>also </a:t>
            </a:r>
            <a:r>
              <a:rPr lang="en-US" dirty="0"/>
              <a:t>research</a:t>
            </a:r>
            <a:endParaRPr lang="fi-FI" dirty="0"/>
          </a:p>
        </p:txBody>
      </p:sp>
      <p:pic>
        <p:nvPicPr>
          <p:cNvPr id="8194" name="Picture 2" descr="http://blionline.org/wp-content/uploads/2015/08/Future-Read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592288" cy="184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utu-2014">
  <a:themeElements>
    <a:clrScheme name="UTU">
      <a:dk1>
        <a:sysClr val="windowText" lastClr="000000"/>
      </a:dk1>
      <a:lt1>
        <a:sysClr val="window" lastClr="FFFFFF"/>
      </a:lt1>
      <a:dk2>
        <a:srgbClr val="1F497D"/>
      </a:dk2>
      <a:lt2>
        <a:srgbClr val="78C8D2"/>
      </a:lt2>
      <a:accent1>
        <a:srgbClr val="1437A5"/>
      </a:accent1>
      <a:accent2>
        <a:srgbClr val="00A5EB"/>
      </a:accent2>
      <a:accent3>
        <a:srgbClr val="78AA3C"/>
      </a:accent3>
      <a:accent4>
        <a:srgbClr val="A0D71E"/>
      </a:accent4>
      <a:accent5>
        <a:srgbClr val="A50082"/>
      </a:accent5>
      <a:accent6>
        <a:srgbClr val="F07D00"/>
      </a:accent6>
      <a:hlink>
        <a:srgbClr val="000000"/>
      </a:hlink>
      <a:folHlink>
        <a:srgbClr val="000000"/>
      </a:folHlink>
    </a:clrScheme>
    <a:fontScheme name="UTU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utu-2014</Template>
  <TotalTime>461</TotalTime>
  <Words>289</Words>
  <Application>Microsoft Office PowerPoint</Application>
  <PresentationFormat>On-screen Show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utu-2014</vt:lpstr>
      <vt:lpstr>Welcome to Turku, Department of Nursing Science, University of Turku  FINE workshop 2015</vt:lpstr>
      <vt:lpstr>GROUP 3</vt:lpstr>
      <vt:lpstr>PowerPoint Presentation</vt:lpstr>
      <vt:lpstr>KEY POINTS TO SHARE WITH WHOLE GROUP </vt:lpstr>
      <vt:lpstr>Regulation </vt:lpstr>
      <vt:lpstr>Certification  </vt:lpstr>
      <vt:lpstr>Preparation to teach </vt:lpstr>
      <vt:lpstr>Specific programmes for nursing teachers? </vt:lpstr>
      <vt:lpstr>Future? What do we wish? </vt:lpstr>
      <vt:lpstr>WORK GROUP 2</vt:lpstr>
      <vt:lpstr>Strenghts </vt:lpstr>
      <vt:lpstr>Weaknesses</vt:lpstr>
      <vt:lpstr>Opportunities</vt:lpstr>
      <vt:lpstr>Threats</vt:lpstr>
      <vt:lpstr>PowerPoint Presentation</vt:lpstr>
    </vt:vector>
  </TitlesOfParts>
  <Company>University of Turku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Turku, Department of Nursing Science, University of Turku  FINE workshop 2015</dc:title>
  <dc:creator>Anna Mäkinen</dc:creator>
  <cp:lastModifiedBy>Hoitotiede</cp:lastModifiedBy>
  <cp:revision>10</cp:revision>
  <dcterms:created xsi:type="dcterms:W3CDTF">2015-10-08T05:22:17Z</dcterms:created>
  <dcterms:modified xsi:type="dcterms:W3CDTF">2015-10-09T13:02:27Z</dcterms:modified>
</cp:coreProperties>
</file>