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6">
          <p15:clr>
            <a:srgbClr val="A4A3A4"/>
          </p15:clr>
        </p15:guide>
        <p15:guide id="2" pos="54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33333"/>
    <a:srgbClr val="E98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13" autoAdjust="0"/>
  </p:normalViewPr>
  <p:slideViewPr>
    <p:cSldViewPr>
      <p:cViewPr varScale="1">
        <p:scale>
          <a:sx n="107" d="100"/>
          <a:sy n="107" d="100"/>
        </p:scale>
        <p:origin x="114" y="186"/>
      </p:cViewPr>
      <p:guideLst>
        <p:guide orient="horz" pos="1026"/>
        <p:guide pos="546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D47CD-0075-4829-AFB6-E071EC9BAD6C}" type="datetimeFigureOut">
              <a:rPr lang="fi-FI" smtClean="0"/>
              <a:t>9.10.2015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297883-9548-4309-857C-67689D958D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1750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ääotsikk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0755"/>
            <a:ext cx="8229600" cy="1143000"/>
          </a:xfrm>
        </p:spPr>
        <p:txBody>
          <a:bodyPr/>
          <a:lstStyle>
            <a:lvl1pPr algn="ctr"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7" name="Rectangle 6"/>
          <p:cNvSpPr/>
          <p:nvPr userDrawn="1"/>
        </p:nvSpPr>
        <p:spPr>
          <a:xfrm>
            <a:off x="7092280" y="5733256"/>
            <a:ext cx="1944216" cy="960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68314" y="2468034"/>
            <a:ext cx="8207375" cy="105621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732" y="5733256"/>
            <a:ext cx="2310536" cy="666582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9.10.2015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76610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1 palst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87"/>
            <a:ext cx="8218488" cy="1143000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7545" y="1796819"/>
            <a:ext cx="8208144" cy="470346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itchFamily="34" charset="0"/>
              <a:buChar char="•"/>
              <a:defRPr sz="2400">
                <a:latin typeface="Arial Narrow" pitchFamily="34" charset="0"/>
              </a:defRPr>
            </a:lvl1pPr>
            <a:lvl2pPr marL="742950" indent="-285750">
              <a:buFont typeface="Arial" pitchFamily="34" charset="0"/>
              <a:buChar char="•"/>
              <a:defRPr sz="2000">
                <a:latin typeface="Arial Narrow" pitchFamily="34" charset="0"/>
              </a:defRPr>
            </a:lvl2pPr>
            <a:lvl3pPr marL="11430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3pPr>
            <a:lvl4pPr marL="16002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4pPr>
            <a:lvl5pPr marL="20574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6021288"/>
            <a:ext cx="1811341" cy="52256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9.10.2015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26746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lkkä otsikk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87"/>
            <a:ext cx="8218488" cy="1143000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6021288"/>
            <a:ext cx="1811341" cy="52256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9.10.2015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97099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palsta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87"/>
            <a:ext cx="8218488" cy="1143000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7546" y="1797052"/>
            <a:ext cx="3960439" cy="4703233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itchFamily="34" charset="0"/>
              <a:buChar char="•"/>
              <a:defRPr sz="2400">
                <a:latin typeface="Arial Narrow" pitchFamily="34" charset="0"/>
              </a:defRPr>
            </a:lvl1pPr>
            <a:lvl2pPr marL="742950" indent="-285750">
              <a:buFont typeface="Arial" pitchFamily="34" charset="0"/>
              <a:buChar char="•"/>
              <a:defRPr sz="2000">
                <a:latin typeface="Arial Narrow" pitchFamily="34" charset="0"/>
              </a:defRPr>
            </a:lvl2pPr>
            <a:lvl3pPr marL="11430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3pPr>
            <a:lvl4pPr marL="16002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4pPr>
            <a:lvl5pPr marL="20574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711008" y="1797052"/>
            <a:ext cx="3960439" cy="4703233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itchFamily="34" charset="0"/>
              <a:buChar char="•"/>
              <a:defRPr sz="2400">
                <a:latin typeface="Arial Narrow" pitchFamily="34" charset="0"/>
              </a:defRPr>
            </a:lvl1pPr>
            <a:lvl2pPr marL="742950" indent="-285750">
              <a:buFont typeface="Arial" pitchFamily="34" charset="0"/>
              <a:buChar char="•"/>
              <a:defRPr sz="2000">
                <a:latin typeface="Arial Narrow" pitchFamily="34" charset="0"/>
              </a:defRPr>
            </a:lvl2pPr>
            <a:lvl3pPr marL="11430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3pPr>
            <a:lvl4pPr marL="16002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4pPr>
            <a:lvl5pPr marL="20574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6021288"/>
            <a:ext cx="1811341" cy="52256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9.10.2015</a:t>
            </a:fld>
            <a:endParaRPr lang="fi-FI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28364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1 palsta sekä 2 kuva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87"/>
            <a:ext cx="8218488" cy="1143000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7546" y="1797052"/>
            <a:ext cx="5832647" cy="4703233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itchFamily="34" charset="0"/>
              <a:buChar char="•"/>
              <a:defRPr sz="2400">
                <a:latin typeface="Arial Narrow" pitchFamily="34" charset="0"/>
              </a:defRPr>
            </a:lvl1pPr>
            <a:lvl2pPr marL="742950" indent="-285750">
              <a:buFont typeface="Arial" pitchFamily="34" charset="0"/>
              <a:buChar char="•"/>
              <a:defRPr sz="2000">
                <a:latin typeface="Arial Narrow" pitchFamily="34" charset="0"/>
              </a:defRPr>
            </a:lvl2pPr>
            <a:lvl3pPr marL="11430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3pPr>
            <a:lvl4pPr marL="16002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4pPr>
            <a:lvl5pPr marL="20574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44209" y="1797049"/>
            <a:ext cx="2231480" cy="187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 Narrow" pitchFamily="34" charset="0"/>
              </a:defRPr>
            </a:lvl1pPr>
          </a:lstStyle>
          <a:p>
            <a:r>
              <a:rPr lang="fi-FI" dirty="0" smtClean="0"/>
              <a:t>Lisää kuva</a:t>
            </a:r>
            <a:endParaRPr lang="fi-FI" dirty="0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6444209" y="3861256"/>
            <a:ext cx="2231480" cy="187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 Narrow" pitchFamily="34" charset="0"/>
              </a:defRPr>
            </a:lvl1pPr>
          </a:lstStyle>
          <a:p>
            <a:r>
              <a:rPr lang="fi-FI" dirty="0" smtClean="0"/>
              <a:t>Lisää kuva</a:t>
            </a:r>
            <a:endParaRPr lang="fi-FI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6021288"/>
            <a:ext cx="1811341" cy="52256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9.10.2015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61384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6021288"/>
            <a:ext cx="1811341" cy="52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5811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41368"/>
            <a:ext cx="9144000" cy="133332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D181F-C6F6-447B-B058-818E58AA22D9}" type="datetimeFigureOut">
              <a:rPr lang="fi-FI" smtClean="0"/>
              <a:pPr/>
              <a:t>9.10.2015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701040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761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3" r:id="rId2"/>
    <p:sldLayoutId id="2147483669" r:id="rId3"/>
    <p:sldLayoutId id="2147483667" r:id="rId4"/>
    <p:sldLayoutId id="2147483668" r:id="rId5"/>
    <p:sldLayoutId id="2147483664" r:id="rId6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3936438"/>
          </a:xfrm>
        </p:spPr>
        <p:txBody>
          <a:bodyPr>
            <a:normAutofit/>
          </a:bodyPr>
          <a:lstStyle/>
          <a:p>
            <a:r>
              <a:rPr lang="fi-FI" dirty="0" smtClean="0"/>
              <a:t>Workgroup 1</a:t>
            </a:r>
            <a:endParaRPr lang="fi-FI" b="1" dirty="0"/>
          </a:p>
        </p:txBody>
      </p:sp>
      <p:pic>
        <p:nvPicPr>
          <p:cNvPr id="4" name="Picture 3" descr="FINE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008112" cy="98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476672"/>
            <a:ext cx="1949450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261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Nurse educators: a highly </a:t>
            </a:r>
            <a:r>
              <a:rPr lang="en-GB" b="1" dirty="0"/>
              <a:t>heterogeneous</a:t>
            </a:r>
            <a:r>
              <a:rPr lang="en-GB" dirty="0"/>
              <a:t> concept, a lot of differences exist between our two French speaking countries</a:t>
            </a:r>
          </a:p>
          <a:p>
            <a:r>
              <a:rPr lang="en-GB" b="1" dirty="0"/>
              <a:t>Competence in leadership </a:t>
            </a:r>
            <a:r>
              <a:rPr lang="en-GB" dirty="0"/>
              <a:t>only recognized in </a:t>
            </a:r>
            <a:r>
              <a:rPr lang="en-GB" dirty="0" smtClean="0"/>
              <a:t>the French speaking part of Belgium</a:t>
            </a:r>
            <a:r>
              <a:rPr lang="en-GB" dirty="0"/>
              <a:t>, not in France</a:t>
            </a:r>
          </a:p>
          <a:p>
            <a:r>
              <a:rPr lang="en-GB" b="1" dirty="0"/>
              <a:t>Clinical supervision </a:t>
            </a:r>
            <a:r>
              <a:rPr lang="en-GB" dirty="0"/>
              <a:t>is performed by the nurse educator at the bedside in </a:t>
            </a:r>
            <a:r>
              <a:rPr lang="en-GB" dirty="0" smtClean="0"/>
              <a:t>the </a:t>
            </a:r>
            <a:r>
              <a:rPr lang="en-GB" dirty="0"/>
              <a:t>French speaking part of </a:t>
            </a:r>
            <a:r>
              <a:rPr lang="en-GB" dirty="0" smtClean="0"/>
              <a:t>Belgium </a:t>
            </a:r>
            <a:r>
              <a:rPr lang="en-GB" dirty="0"/>
              <a:t>2 ½ h/week, in France it is not the case</a:t>
            </a:r>
          </a:p>
          <a:p>
            <a:endParaRPr lang="en-GB" b="1" dirty="0"/>
          </a:p>
          <a:p>
            <a:pPr marL="0" indent="0">
              <a:buNone/>
            </a:pPr>
            <a:r>
              <a:rPr lang="en-GB" b="1" dirty="0"/>
              <a:t>Questions and comments related to the questionnaire</a:t>
            </a:r>
          </a:p>
          <a:p>
            <a:pPr marL="457200" indent="-457200">
              <a:buFont typeface="Arial"/>
              <a:buChar char="•"/>
            </a:pPr>
            <a:r>
              <a:rPr lang="en-GB" b="1" dirty="0"/>
              <a:t>Question 1.5: </a:t>
            </a:r>
            <a:r>
              <a:rPr lang="en-GB" dirty="0"/>
              <a:t>highly heterogeneous </a:t>
            </a:r>
          </a:p>
          <a:p>
            <a:pPr marL="457200" indent="-457200">
              <a:buFont typeface="Arial"/>
              <a:buChar char="•"/>
            </a:pPr>
            <a:r>
              <a:rPr lang="en-GB" b="1" dirty="0"/>
              <a:t>Question 3.2: </a:t>
            </a:r>
            <a:r>
              <a:rPr lang="en-GB" dirty="0"/>
              <a:t>Clarify  the term “higher professional”, is it within the HC sector or is it broader  </a:t>
            </a:r>
          </a:p>
          <a:p>
            <a:pPr marL="457200" indent="-457200">
              <a:buFont typeface="Arial"/>
              <a:buChar char="•"/>
            </a:pPr>
            <a:r>
              <a:rPr lang="en-GB" b="1" dirty="0"/>
              <a:t>Questions part 4: </a:t>
            </a:r>
            <a:r>
              <a:rPr lang="en-GB" dirty="0"/>
              <a:t>clarify the term “academic”, does it mean university programme only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052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3936438"/>
          </a:xfrm>
        </p:spPr>
        <p:txBody>
          <a:bodyPr>
            <a:normAutofit/>
          </a:bodyPr>
          <a:lstStyle/>
          <a:p>
            <a:r>
              <a:rPr lang="fi-FI" dirty="0" smtClean="0"/>
              <a:t>Workgroup 2</a:t>
            </a:r>
            <a:endParaRPr lang="fi-FI" b="1" dirty="0"/>
          </a:p>
        </p:txBody>
      </p:sp>
      <p:pic>
        <p:nvPicPr>
          <p:cNvPr id="4" name="Picture 3" descr="FINE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008112" cy="98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476672"/>
            <a:ext cx="1949450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939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006491"/>
              </p:ext>
            </p:extLst>
          </p:nvPr>
        </p:nvGraphicFramePr>
        <p:xfrm>
          <a:off x="179512" y="188640"/>
          <a:ext cx="8881708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7559"/>
                <a:gridCol w="4464149"/>
              </a:tblGrid>
              <a:tr h="2425992">
                <a:tc>
                  <a:txBody>
                    <a:bodyPr/>
                    <a:lstStyle/>
                    <a:p>
                      <a:r>
                        <a:rPr lang="en-GB" dirty="0" smtClean="0"/>
                        <a:t>S</a:t>
                      </a:r>
                    </a:p>
                    <a:p>
                      <a:r>
                        <a:rPr lang="en-GB" dirty="0" smtClean="0"/>
                        <a:t>French speaking part of Belgium: autonomy, freedom, creativity, innovations</a:t>
                      </a:r>
                    </a:p>
                    <a:p>
                      <a:r>
                        <a:rPr lang="en-GB" dirty="0" smtClean="0"/>
                        <a:t>France: a national competencies</a:t>
                      </a:r>
                      <a:r>
                        <a:rPr lang="en-GB" baseline="0" dirty="0" smtClean="0"/>
                        <a:t> framework, a national programme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</a:t>
                      </a:r>
                    </a:p>
                    <a:p>
                      <a:r>
                        <a:rPr lang="en-GB" dirty="0" smtClean="0"/>
                        <a:t>Assessment skills of clinical instructors</a:t>
                      </a:r>
                    </a:p>
                    <a:p>
                      <a:r>
                        <a:rPr lang="en-GB" dirty="0" smtClean="0"/>
                        <a:t>Too much clinical</a:t>
                      </a:r>
                      <a:r>
                        <a:rPr lang="en-GB" baseline="0" dirty="0" smtClean="0"/>
                        <a:t> placements in hospitals, not enough in the community</a:t>
                      </a:r>
                      <a:endParaRPr lang="en-GB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 smtClean="0"/>
                        <a:t>Level of evidence available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 smtClean="0"/>
                        <a:t>The budget is determined upon the number of students admitted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French speaking part of </a:t>
                      </a:r>
                      <a:r>
                        <a:rPr lang="en-GB" baseline="0" dirty="0" smtClean="0"/>
                        <a:t>Belgium: no entry exam</a:t>
                      </a:r>
                    </a:p>
                  </a:txBody>
                  <a:tcPr/>
                </a:tc>
              </a:tr>
              <a:tr h="2875917">
                <a:tc>
                  <a:txBody>
                    <a:bodyPr/>
                    <a:lstStyle/>
                    <a:p>
                      <a:r>
                        <a:rPr lang="en-GB" dirty="0" smtClean="0"/>
                        <a:t>O</a:t>
                      </a:r>
                    </a:p>
                    <a:p>
                      <a:r>
                        <a:rPr lang="en-GB" dirty="0" smtClean="0"/>
                        <a:t>Nurse</a:t>
                      </a:r>
                      <a:r>
                        <a:rPr lang="en-GB" baseline="0" dirty="0" smtClean="0"/>
                        <a:t> e</a:t>
                      </a:r>
                      <a:r>
                        <a:rPr lang="en-GB" dirty="0" smtClean="0"/>
                        <a:t>ducators organisations</a:t>
                      </a:r>
                    </a:p>
                    <a:p>
                      <a:r>
                        <a:rPr lang="en-GB" b="1" dirty="0" smtClean="0"/>
                        <a:t>But</a:t>
                      </a:r>
                      <a:r>
                        <a:rPr lang="en-GB" dirty="0" smtClean="0"/>
                        <a:t>…they must have a good leadership, a vision and strategy</a:t>
                      </a:r>
                    </a:p>
                    <a:p>
                      <a:r>
                        <a:rPr lang="en-GB" dirty="0" smtClean="0"/>
                        <a:t>International nursing organisations</a:t>
                      </a:r>
                    </a:p>
                    <a:p>
                      <a:r>
                        <a:rPr lang="en-GB" dirty="0" smtClean="0"/>
                        <a:t>Having a united</a:t>
                      </a:r>
                      <a:r>
                        <a:rPr lang="en-GB" baseline="0" dirty="0" smtClean="0"/>
                        <a:t> and strong voice</a:t>
                      </a:r>
                      <a:endParaRPr lang="en-GB" dirty="0" smtClean="0"/>
                    </a:p>
                    <a:p>
                      <a:r>
                        <a:rPr lang="en-GB" dirty="0" smtClean="0"/>
                        <a:t>Nursing research, promoting</a:t>
                      </a:r>
                      <a:r>
                        <a:rPr lang="en-GB" baseline="0" dirty="0" smtClean="0"/>
                        <a:t> evidence based policy</a:t>
                      </a:r>
                      <a:endParaRPr lang="en-GB" dirty="0" smtClean="0"/>
                    </a:p>
                    <a:p>
                      <a:r>
                        <a:rPr lang="en-GB" dirty="0" smtClean="0"/>
                        <a:t>French speaking part of Belgium: preparatory work on the new bachelor programme (240</a:t>
                      </a:r>
                      <a:r>
                        <a:rPr lang="en-GB" baseline="0" dirty="0" smtClean="0"/>
                        <a:t> ECTS)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</a:t>
                      </a:r>
                    </a:p>
                    <a:p>
                      <a:r>
                        <a:rPr lang="en-GB" dirty="0" smtClean="0"/>
                        <a:t>Finding</a:t>
                      </a:r>
                      <a:r>
                        <a:rPr lang="en-GB" baseline="0" dirty="0" smtClean="0"/>
                        <a:t> enough c</a:t>
                      </a:r>
                      <a:r>
                        <a:rPr lang="en-GB" dirty="0" smtClean="0"/>
                        <a:t>linical</a:t>
                      </a:r>
                      <a:r>
                        <a:rPr lang="en-GB" baseline="0" dirty="0" smtClean="0"/>
                        <a:t> placements for students</a:t>
                      </a:r>
                    </a:p>
                    <a:p>
                      <a:r>
                        <a:rPr lang="en-GB" baseline="0" dirty="0" smtClean="0"/>
                        <a:t>Nursing education in the political agenda</a:t>
                      </a:r>
                    </a:p>
                    <a:p>
                      <a:r>
                        <a:rPr lang="en-GB" baseline="0" dirty="0" smtClean="0"/>
                        <a:t>Lack of unity at national level</a:t>
                      </a:r>
                    </a:p>
                    <a:p>
                      <a:endParaRPr lang="en-GB" baseline="0" dirty="0" smtClean="0"/>
                    </a:p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5868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tu-2014">
  <a:themeElements>
    <a:clrScheme name="UTU">
      <a:dk1>
        <a:sysClr val="windowText" lastClr="000000"/>
      </a:dk1>
      <a:lt1>
        <a:sysClr val="window" lastClr="FFFFFF"/>
      </a:lt1>
      <a:dk2>
        <a:srgbClr val="1F497D"/>
      </a:dk2>
      <a:lt2>
        <a:srgbClr val="78C8D2"/>
      </a:lt2>
      <a:accent1>
        <a:srgbClr val="1437A5"/>
      </a:accent1>
      <a:accent2>
        <a:srgbClr val="00A5EB"/>
      </a:accent2>
      <a:accent3>
        <a:srgbClr val="78AA3C"/>
      </a:accent3>
      <a:accent4>
        <a:srgbClr val="A0D71E"/>
      </a:accent4>
      <a:accent5>
        <a:srgbClr val="A50082"/>
      </a:accent5>
      <a:accent6>
        <a:srgbClr val="F07D00"/>
      </a:accent6>
      <a:hlink>
        <a:srgbClr val="000000"/>
      </a:hlink>
      <a:folHlink>
        <a:srgbClr val="000000"/>
      </a:folHlink>
    </a:clrScheme>
    <a:fontScheme name="UTU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utu-2014</Template>
  <TotalTime>284</TotalTime>
  <Words>248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Narrow</vt:lpstr>
      <vt:lpstr>Calibri</vt:lpstr>
      <vt:lpstr>utu-2014</vt:lpstr>
      <vt:lpstr>Workgroup 1</vt:lpstr>
      <vt:lpstr>PowerPoint Presentation</vt:lpstr>
      <vt:lpstr>Workgroup 2</vt:lpstr>
      <vt:lpstr>PowerPoint Presentation</vt:lpstr>
    </vt:vector>
  </TitlesOfParts>
  <Company>University of Turku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Turku, Department of Nursing Science, University of Turku  FINE workshop 2015</dc:title>
  <dc:creator>Anna Mäkinen</dc:creator>
  <cp:lastModifiedBy>luentosali</cp:lastModifiedBy>
  <cp:revision>7</cp:revision>
  <dcterms:created xsi:type="dcterms:W3CDTF">2015-10-08T05:22:17Z</dcterms:created>
  <dcterms:modified xsi:type="dcterms:W3CDTF">2015-10-09T12:53:07Z</dcterms:modified>
</cp:coreProperties>
</file>